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30" r:id="rId5"/>
    <p:sldId id="257" r:id="rId6"/>
    <p:sldId id="375" r:id="rId7"/>
    <p:sldId id="376" r:id="rId8"/>
    <p:sldId id="373" r:id="rId9"/>
    <p:sldId id="262" r:id="rId10"/>
    <p:sldId id="263" r:id="rId11"/>
    <p:sldId id="37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9F9F"/>
    <a:srgbClr val="F7F7F7"/>
    <a:srgbClr val="2A2A2A"/>
    <a:srgbClr val="1F1F1F"/>
    <a:srgbClr val="353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32D12-3814-424E-ABEB-677750769B2B}" v="29" dt="2025-02-20T21:59:32.725"/>
    <p1510:client id="{3D621ECF-9412-B0AA-8359-457A71BB9C83}" v="1029" dt="2025-02-20T23:45:11.205"/>
    <p1510:client id="{4ADA6B3B-FF47-20CC-23F7-5D57B6CD283F}" v="2405" dt="2025-02-21T11:51:29.437"/>
    <p1510:client id="{8DB4EC81-0D84-59E0-20A0-541ADB0EF155}" v="17" dt="2025-02-20T22:48:33.325"/>
    <p1510:client id="{9EB3A657-5B50-A09B-7419-BAA307128C9E}" v="453" dt="2025-02-21T00:07:10.377"/>
    <p1510:client id="{A85EDC25-5EEC-FE8A-5B9D-13411E2839D7}" v="212" dt="2025-02-21T11:37:16.415"/>
    <p1510:client id="{D47F7A85-1223-CA61-AE8E-58E36AE031B3}" v="1159" dt="2025-02-21T11:51:51.139"/>
    <p1510:client id="{E79DD107-D993-8E1B-C37E-62BAE1DB0B2F}" v="36" dt="2025-02-21T11:51:19.144"/>
    <p1510:client id="{F5F2AF34-4E2A-CADB-56D3-5D1907289B93}" v="43" dt="2025-02-20T23:54:07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1787F-0027-4E42-82E0-B267F3854E2E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F79DC-8D92-41AB-A3EF-FEECCE62F4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9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0DEB-11F2-8246-FC77-71796CD0A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43F0F4-5210-98CB-9D1D-63D486721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C46FC1-7CA3-DCD1-9C31-67D98598B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1788A7-DCFA-FFFC-959E-F01AA3B139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139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195E0E8-7542-B880-D15E-7E934A46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291BB881-8EC0-2A5F-A64F-8CF312FF0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9E24547D-415D-7668-574C-8F54B32D7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3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83e54ade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83e54ade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28E87-7600-2576-4621-C97BBA9ED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16EAA2-B6ED-14E9-0C87-ACBF4468F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72B626-C3F3-6858-49EF-E9A193F40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51736-0141-AE3A-EF77-535CA2171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98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66D74-F5B3-29A5-DAED-9D8B7258A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5D1B0A-A2E3-5C6A-37F0-325F0084C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12F8F-4ECB-1117-CDA1-BBFE4369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2493F6-AD48-E7D3-0B25-99AEBA52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2617D-1090-06AC-4EA3-57F00A8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5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CEBE0-0516-0DBB-DDED-F00ECD2A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2DF778-8862-74D7-6752-9AC966148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4FBB8-72E3-77F4-A9EB-26A1285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0CD4B-2BBF-3FB1-3511-4BA00F2B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4B582-029C-7C3A-3FA3-38168674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A62431-23F4-3BEF-CA7D-1056EA6CF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3082A-3F1D-F2B6-6706-95D8085AE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7AEA8-8751-5EF1-2373-CD83F3CB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D7232-6E0F-65A2-B1DB-8441662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C5212-CC67-D6FE-3F63-A530A0EC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77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3010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60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8535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499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7BBDB-19C1-D41B-8380-6327B230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BDD8C-CFAF-4F8E-77BA-6F7CC48D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BEAEE-AF71-E2DB-8953-178FD7D4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C08A2-F653-F6CA-C6FA-98F1DDBC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12621-55B5-BE47-1491-719B25E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82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7494-5664-629F-F6ED-9FEF4EF8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A276C5-F1DD-5AEE-B704-34C80CFF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DFFA-103C-408F-2511-028B075D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90F31-27EF-16CF-8088-D0EF14F6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1BC2E-07C9-3D31-7024-EA457F54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7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5C3D3-E139-98FB-F2DB-9A64EF33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7036A-08C0-3A31-8EAB-9602D1F1C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308B4-DBB8-1FE1-F3E3-93DFEEB5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3CDDB8-0E19-9623-270E-3417099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C8593E-1866-2492-697D-CEE68C68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230A93-872A-3E5B-2AA8-4A17F16F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6E8B8-06D0-A49A-5ADA-532E285A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C0AE9-5F43-E475-1A19-CE7CADA9D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987F18-6D34-8B1F-BCEC-F06E607A5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947CA3-CEBA-3EA8-698D-2FCC9CB4A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0132E7-CD71-64EF-47CB-39819C544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AF1BC8-CF66-0E1F-1C36-C616DDF7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4F5313-8A97-0330-362D-0673F9DD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DAAFC4-2FCC-F984-F6C2-8FF10B3C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4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58D64-E855-6BE6-C5F2-3325E997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A4B564-2EDE-E810-6634-32F7DA27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CE3803-B1DF-260D-35E8-CB9C4AB4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FC3B87-2F65-9499-B519-E3C46220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3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9A6E82-84D7-940A-88EE-9461C5BA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00E556-618D-6065-746A-F0529605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4766A6-28D9-9CAA-7F1E-27697814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51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CE3F9-B984-F537-ED06-ADCC4DFE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F1E8A-6279-08AF-F88A-3BF42ACF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A09E9D-F03E-6EE5-11BE-0D4F2DB2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1722E-F1D1-9855-E822-97ED08FA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60B48-90B8-39AD-897E-5B289E66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BEE0EA-EF51-F371-3054-5419CA3C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03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FF4FD-04F6-2E40-57B3-83821ECA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2147D7-E613-9FE9-F3B7-498719BF0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7A1EAF-E597-050A-AD70-11B7F8A5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C63514-3BB8-9101-4EE1-4B8FC2E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4F39CD-9219-B38A-5226-FFF7E2E2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DD5EB1-1D6A-DCAB-627C-38F093F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6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FABE52-0715-405D-4E72-5965B182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9A6C82-1DC9-4B46-A923-787EE04CF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D6FC5-0487-4BDD-24D7-7CCDFEF8F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07EB3-98F2-4C82-A4CD-2E208367BDD2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C44B7-B6AF-0B92-D7DE-1CB75A78F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0FC6B-121F-6DE6-0A59-0B845B2E6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3698B-A3A4-42F8-90A4-9EA190097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ondon.gov.uk/dataset/lsoa-atlas" TargetMode="External"/><Relationship Id="rId7" Type="http://schemas.openxmlformats.org/officeDocument/2006/relationships/hyperlink" Target="https://data.london.gov.uk/dataset/fuel-pover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ata.london.gov.uk/dataset/property-build-period-lsoa" TargetMode="External"/><Relationship Id="rId5" Type="http://schemas.openxmlformats.org/officeDocument/2006/relationships/hyperlink" Target="https://www.data.gov.uk/dataset/ed629618-7b69-465d-8e0a-0546b1809fc7/electricity_and_gas_consumption_at_middle_layer_super_output_area_mlsoa_and_intermediate_geography_z" TargetMode="External"/><Relationship Id="rId4" Type="http://schemas.openxmlformats.org/officeDocument/2006/relationships/hyperlink" Target="https://data.london.gov.uk/dataset/london-building-stock-mode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hyperlink" Target="http://verali0710.github.io/CUSP_project001/interactive_map_with_all_variables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collections/fuel-poverty-statistics#2023-statist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gov.uk/government/collections/find-energy-grants-for-you-home-help-to-he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BDFA8-7082-E26C-A9C9-9FCDADDE0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862BD49E-4F45-9A00-9786-5444771F6B65}"/>
              </a:ext>
            </a:extLst>
          </p:cNvPr>
          <p:cNvSpPr/>
          <p:nvPr/>
        </p:nvSpPr>
        <p:spPr>
          <a:xfrm>
            <a:off x="0" y="-69090"/>
            <a:ext cx="12192000" cy="69290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D87AD8E-4773-48A9-1C4B-FFF03CBE88F7}"/>
              </a:ext>
            </a:extLst>
          </p:cNvPr>
          <p:cNvSpPr txBox="1"/>
          <p:nvPr/>
        </p:nvSpPr>
        <p:spPr>
          <a:xfrm>
            <a:off x="708799" y="1902007"/>
            <a:ext cx="6741616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Times New Roman"/>
                <a:ea typeface="Playfair Display SC" charset="0"/>
                <a:cs typeface="Times New Roman"/>
              </a:rPr>
              <a:t>CUSP</a:t>
            </a:r>
          </a:p>
          <a:p>
            <a:r>
              <a:rPr lang="en-US" altLang="zh-CN" sz="4400" b="1" spc="300" dirty="0">
                <a:solidFill>
                  <a:schemeClr val="bg1"/>
                </a:solidFill>
                <a:latin typeface="Times New Roman"/>
                <a:ea typeface="Playfair Display SC" charset="0"/>
                <a:cs typeface="Times New Roman"/>
              </a:rPr>
              <a:t>London Data Dive 2025</a:t>
            </a:r>
          </a:p>
          <a:p>
            <a:r>
              <a:rPr lang="en-US" altLang="zh-CN" sz="1200" b="1" spc="300" dirty="0">
                <a:latin typeface="Times New Roman"/>
                <a:ea typeface="Playfair Display SC" charset="0"/>
                <a:cs typeface="Times New Roman"/>
              </a:rPr>
              <a:t>a</a:t>
            </a:r>
            <a:endParaRPr lang="en-US" altLang="zh-CN" sz="4000" b="1" spc="300" dirty="0">
              <a:latin typeface="Times New Roman"/>
              <a:ea typeface="Playfair Display SC" charset="0"/>
              <a:cs typeface="Times New Roman"/>
            </a:endParaRPr>
          </a:p>
          <a:p>
            <a:r>
              <a:rPr lang="en-US" altLang="zh-CN" sz="3600" b="1" spc="300" dirty="0">
                <a:solidFill>
                  <a:schemeClr val="bg1"/>
                </a:solidFill>
                <a:latin typeface="Times New Roman"/>
                <a:ea typeface="Playfair Display SC" charset="0"/>
                <a:cs typeface="Times New Roman"/>
              </a:rPr>
              <a:t>Team 7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C51E4C-AC01-4D1C-BD52-997F95651D6C}"/>
              </a:ext>
            </a:extLst>
          </p:cNvPr>
          <p:cNvSpPr txBox="1"/>
          <p:nvPr/>
        </p:nvSpPr>
        <p:spPr>
          <a:xfrm>
            <a:off x="1816678" y="5318405"/>
            <a:ext cx="168348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200" spc="300" dirty="0">
                <a:solidFill>
                  <a:schemeClr val="bg1"/>
                </a:solidFill>
                <a:ea typeface="等线"/>
                <a:cs typeface="Times New Roman"/>
              </a:rPr>
              <a:t>Yixing Li</a:t>
            </a:r>
          </a:p>
          <a:p>
            <a:r>
              <a:rPr lang="en-US" altLang="zh-CN" sz="1200" spc="300" dirty="0" err="1">
                <a:solidFill>
                  <a:schemeClr val="bg1"/>
                </a:solidFill>
                <a:ea typeface="等线"/>
                <a:cs typeface="Times New Roman"/>
              </a:rPr>
              <a:t>Jianming</a:t>
            </a:r>
            <a:r>
              <a:rPr lang="en-US" altLang="zh-CN" sz="1200" spc="300" dirty="0">
                <a:solidFill>
                  <a:schemeClr val="bg1"/>
                </a:solidFill>
                <a:ea typeface="等线"/>
                <a:cs typeface="Times New Roman"/>
              </a:rPr>
              <a:t> Wu</a:t>
            </a:r>
            <a:endParaRPr lang="en-US" sz="2800" dirty="0">
              <a:solidFill>
                <a:schemeClr val="bg1"/>
              </a:solidFill>
              <a:ea typeface="等线"/>
              <a:cs typeface="Times New Roman"/>
            </a:endParaRPr>
          </a:p>
          <a:p>
            <a:r>
              <a:rPr lang="en-US" altLang="zh-CN" sz="1200" spc="300" dirty="0">
                <a:solidFill>
                  <a:schemeClr val="bg1"/>
                </a:solidFill>
                <a:ea typeface="等线"/>
                <a:cs typeface="Times New Roman"/>
              </a:rPr>
              <a:t>Stella Yao</a:t>
            </a:r>
            <a:endParaRPr lang="en-US" sz="2800" dirty="0">
              <a:solidFill>
                <a:schemeClr val="bg1"/>
              </a:solidFill>
              <a:ea typeface="等线"/>
              <a:cs typeface="Times New Roman"/>
            </a:endParaRPr>
          </a:p>
          <a:p>
            <a:r>
              <a:rPr lang="en-US" altLang="zh-CN" sz="1200" spc="300" dirty="0" err="1">
                <a:solidFill>
                  <a:schemeClr val="bg1"/>
                </a:solidFill>
                <a:ea typeface="等线"/>
                <a:cs typeface="Times New Roman"/>
              </a:rPr>
              <a:t>Sivasakthini</a:t>
            </a:r>
            <a:r>
              <a:rPr lang="en-US" altLang="zh-CN" sz="1200" spc="300" dirty="0">
                <a:solidFill>
                  <a:schemeClr val="bg1"/>
                </a:solidFill>
                <a:ea typeface="等线"/>
                <a:cs typeface="Times New Roman"/>
              </a:rPr>
              <a:t> M</a:t>
            </a:r>
            <a:endParaRPr lang="en-US" sz="2800" dirty="0">
              <a:solidFill>
                <a:schemeClr val="bg1"/>
              </a:solidFill>
              <a:ea typeface="等线"/>
              <a:cs typeface="Times New Roman"/>
            </a:endParaRPr>
          </a:p>
        </p:txBody>
      </p:sp>
      <p:pic>
        <p:nvPicPr>
          <p:cNvPr id="15" name="Picture 2" descr="Energy poverty - Friends of the Earth Europe">
            <a:extLst>
              <a:ext uri="{FF2B5EF4-FFF2-40B4-BE49-F238E27FC236}">
                <a16:creationId xmlns:a16="http://schemas.microsoft.com/office/drawing/2014/main" id="{841F8803-D23E-4359-F9AD-9A7C1AB0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52" y="1978423"/>
            <a:ext cx="389645" cy="3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片包含 烟, 照片, 蒸汽, 火车&#10;&#10;AI 生成的内容可能不正确。">
            <a:extLst>
              <a:ext uri="{FF2B5EF4-FFF2-40B4-BE49-F238E27FC236}">
                <a16:creationId xmlns:a16="http://schemas.microsoft.com/office/drawing/2014/main" id="{7F063A98-154B-D4DD-F370-AA6801CE7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07520" y="498897"/>
            <a:ext cx="3797625" cy="5635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 descr="CUSP LOGO - HIGH RES">
            <a:extLst>
              <a:ext uri="{FF2B5EF4-FFF2-40B4-BE49-F238E27FC236}">
                <a16:creationId xmlns:a16="http://schemas.microsoft.com/office/drawing/2014/main" id="{297A1CC1-FE16-8933-56AC-44A540555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72" y="5336893"/>
            <a:ext cx="804443" cy="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4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399212" y="356684"/>
            <a:ext cx="43506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</a:t>
            </a:r>
            <a:endParaRPr sz="3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397722" y="2001584"/>
            <a:ext cx="3279592" cy="0"/>
          </a:xfrm>
          <a:prstGeom prst="straightConnector1">
            <a:avLst/>
          </a:prstGeom>
          <a:noFill/>
          <a:ln w="9525" cap="flat" cmpd="sng">
            <a:solidFill>
              <a:srgbClr val="BAC9D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7" name="Google Shape;107;p2"/>
          <p:cNvGrpSpPr/>
          <p:nvPr/>
        </p:nvGrpSpPr>
        <p:grpSpPr>
          <a:xfrm>
            <a:off x="6100931" y="541347"/>
            <a:ext cx="5365656" cy="4541999"/>
            <a:chOff x="5918860" y="1815094"/>
            <a:chExt cx="5365656" cy="4541999"/>
          </a:xfrm>
        </p:grpSpPr>
        <p:sp>
          <p:nvSpPr>
            <p:cNvPr id="108" name="Google Shape;108;p2"/>
            <p:cNvSpPr/>
            <p:nvPr/>
          </p:nvSpPr>
          <p:spPr>
            <a:xfrm>
              <a:off x="6798822" y="1815094"/>
              <a:ext cx="436616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Local Moran's I – Clusters of Fuel Poverty</a:t>
              </a:r>
              <a:endParaRPr lang="zh-CN" altLang="en-US" b="1">
                <a:ea typeface="等线"/>
              </a:endParaRPr>
            </a:p>
          </p:txBody>
        </p:sp>
        <p:pic>
          <p:nvPicPr>
            <p:cNvPr id="109" name="Google Shape;109;p2" descr="地图&#10;&#10;AI 生成的内容可能不正确。"/>
            <p:cNvPicPr preferRelativeResize="0"/>
            <p:nvPr/>
          </p:nvPicPr>
          <p:blipFill rotWithShape="1">
            <a:blip r:embed="rId3">
              <a:alphaModFix/>
            </a:blip>
            <a:srcRect l="1345" t="5286" r="1345" b="1359"/>
            <a:stretch/>
          </p:blipFill>
          <p:spPr>
            <a:xfrm>
              <a:off x="5918860" y="2188220"/>
              <a:ext cx="5365656" cy="41688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"/>
          <p:cNvSpPr txBox="1"/>
          <p:nvPr/>
        </p:nvSpPr>
        <p:spPr>
          <a:xfrm>
            <a:off x="420088" y="3934485"/>
            <a:ext cx="4350608" cy="72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Questions</a:t>
            </a:r>
            <a:endParaRPr sz="3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103647" y="5089858"/>
            <a:ext cx="538084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Clr>
                <a:srgbClr val="000000"/>
              </a:buClr>
              <a:buSzPts val="1400"/>
            </a:pPr>
            <a:r>
              <a:rPr lang="en-US" sz="1400" b="1" i="1" dirty="0">
                <a:latin typeface="Microsoft Yahei"/>
                <a:ea typeface="Microsoft Yahei"/>
                <a:cs typeface="Microsoft Yahei"/>
                <a:sym typeface="Microsoft Yahei"/>
              </a:rPr>
              <a:t>Moran’s</a:t>
            </a:r>
            <a:r>
              <a:rPr lang="zh-CN" altLang="en-US" sz="1400" b="1" i="1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400" b="1" i="1" dirty="0">
                <a:latin typeface="Microsoft Yahei"/>
                <a:ea typeface="Microsoft Yahei"/>
                <a:cs typeface="Microsoft Yahei"/>
                <a:sym typeface="Microsoft Yahei"/>
              </a:rPr>
              <a:t>I: 0.227, R-Value：0.001 </a:t>
            </a:r>
            <a:endParaRPr lang="zh-CN" altLang="en-US" sz="1400" b="1" i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algn="r"/>
            <a:r>
              <a:rPr lang="en-US" sz="1400" dirty="0">
                <a:ea typeface="+mn-lt"/>
                <a:cs typeface="+mn-lt"/>
                <a:sym typeface="Microsoft Yahei"/>
              </a:rPr>
              <a:t>The Moran’s I and Local Moran’s I values indicate a clustering pattern of energy poverty, with high-concentration areas (deep blue) primarily located in the northern, eastern, and southern parts of London.</a:t>
            </a:r>
            <a:r>
              <a:rPr lang="en-US" altLang="zh-CN" sz="1400" dirty="0">
                <a:ea typeface="+mn-lt"/>
                <a:cs typeface="+mn-lt"/>
                <a:sym typeface="Microsoft Yahei"/>
              </a:rPr>
              <a:t> </a:t>
            </a:r>
            <a:endParaRPr lang="zh-CN" altLang="en-US" dirty="0">
              <a:ea typeface="等线" panose="02110004020202020204"/>
            </a:endParaRPr>
          </a:p>
        </p:txBody>
      </p:sp>
      <p:pic>
        <p:nvPicPr>
          <p:cNvPr id="113" name="Google Shape;113;p2" descr="滚动 Pin 图图片 0"/>
          <p:cNvPicPr preferRelativeResize="0"/>
          <p:nvPr/>
        </p:nvPicPr>
        <p:blipFill rotWithShape="1">
          <a:blip r:embed="rId4">
            <a:alphaModFix amt="34000"/>
          </a:blip>
          <a:srcRect t="21000" r="494" b="35000"/>
          <a:stretch/>
        </p:blipFill>
        <p:spPr>
          <a:xfrm>
            <a:off x="8772315" y="6101926"/>
            <a:ext cx="3414054" cy="75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402171" y="4566628"/>
            <a:ext cx="5376959" cy="1692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sz="1400" dirty="0">
                <a:latin typeface="D-DINExp"/>
              </a:rPr>
              <a:t>Are there disparities in energy efficiency ratings and socio-economic factors that could exacerbate fuel poverty in certain areas of London?​</a:t>
            </a:r>
            <a:endParaRPr sz="1400" dirty="0">
              <a:latin typeface="D-DINExp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-DINEx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US" sz="1400" dirty="0">
                <a:latin typeface="D-DINExp"/>
              </a:rPr>
              <a:t>How can existing policy gaps be addressed to mitigate regional inequalities in access to affordable heating energy and reduce fuel poverty?​ </a:t>
            </a:r>
            <a:endParaRPr sz="1400" dirty="0">
              <a:latin typeface="D-DINExp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13474" y="914473"/>
            <a:ext cx="5365656" cy="283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C00000"/>
                </a:solidFill>
                <a:latin typeface="D-DINExp"/>
              </a:rPr>
              <a:t>Fuel Poverty: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CN" altLang="en-US" sz="1400" b="1" dirty="0">
              <a:solidFill>
                <a:srgbClr val="C00000"/>
              </a:solidFill>
              <a:latin typeface="D-DINExp"/>
              <a:ea typeface="等线"/>
            </a:endParaRPr>
          </a:p>
          <a:p>
            <a:r>
              <a:rPr lang="en-US" sz="1400" dirty="0">
                <a:latin typeface="D-DINExp"/>
                <a:ea typeface="+mn-lt"/>
                <a:cs typeface="+mn-lt"/>
              </a:rPr>
              <a:t>Fuel poverty in England is measured using the Low Income Low Energy Efficiency (LILEE) indicator. Under this indicator, a household is considered to be fuel poor if: they are living in a property with a fuel poverty energy efficiency rating of band D or below and when they spend the required amount to heat their home, they are left with a residual income below the official poverty line. (“Fuel Poverty Statistics,” 2024)</a:t>
            </a:r>
          </a:p>
          <a:p>
            <a:endParaRPr lang="en-US" sz="1400" dirty="0">
              <a:latin typeface="D-DINExp"/>
              <a:ea typeface="等线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-DINExp"/>
                <a:ea typeface="等线"/>
              </a:rPr>
              <a:t>Fuel poverty is a persistent issue in the UK which affects approximately </a:t>
            </a:r>
            <a:r>
              <a:rPr lang="en-US" sz="1400" b="1" dirty="0">
                <a:solidFill>
                  <a:srgbClr val="C00000"/>
                </a:solidFill>
                <a:latin typeface="D-DINExp"/>
                <a:ea typeface="等线"/>
              </a:rPr>
              <a:t>11%</a:t>
            </a:r>
            <a:r>
              <a:rPr lang="en-US" sz="1400" dirty="0">
                <a:latin typeface="D-DINExp"/>
                <a:ea typeface="等线"/>
              </a:rPr>
              <a:t> of households. (Simcock N, Walker G, Day R., 2016)</a:t>
            </a:r>
          </a:p>
        </p:txBody>
      </p:sp>
      <p:sp>
        <p:nvSpPr>
          <p:cNvPr id="116" name="Google Shape;116;p2"/>
          <p:cNvSpPr/>
          <p:nvPr/>
        </p:nvSpPr>
        <p:spPr>
          <a:xfrm>
            <a:off x="6968837" y="1084175"/>
            <a:ext cx="1519500" cy="1110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7" name="Google Shape;117;p2"/>
          <p:cNvSpPr/>
          <p:nvPr/>
        </p:nvSpPr>
        <p:spPr>
          <a:xfrm>
            <a:off x="7432437" y="3490500"/>
            <a:ext cx="1519500" cy="1110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8" name="Google Shape;118;p2"/>
          <p:cNvSpPr/>
          <p:nvPr/>
        </p:nvSpPr>
        <p:spPr>
          <a:xfrm>
            <a:off x="9376650" y="1870125"/>
            <a:ext cx="1519500" cy="1667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434654" y="1283419"/>
            <a:ext cx="2909679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D-DINExp"/>
                <a:ea typeface="+mn-lt"/>
                <a:cs typeface="+mn-lt"/>
              </a:rPr>
              <a:t>Reference for factors choose:</a:t>
            </a:r>
            <a:endParaRPr lang="zh-CN" altLang="en-US" sz="1600" b="1" dirty="0">
              <a:latin typeface="D-DINExp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1F1F1F"/>
              </a:solidFill>
              <a:latin typeface="D-DINExp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1F1F1F"/>
                </a:solidFill>
                <a:latin typeface="D-DINExp"/>
                <a:ea typeface="+mn-lt"/>
                <a:cs typeface="+mn-lt"/>
              </a:rPr>
              <a:t>The Home Upgrade Grant (HUG)</a:t>
            </a:r>
            <a:endParaRPr lang="en-US" sz="1400" i="1" dirty="0">
              <a:latin typeface="D-DINExp"/>
              <a:ea typeface="等线" panose="021100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The Sustainable Warmth Competition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The Social Housing </a:t>
            </a:r>
            <a:r>
              <a:rPr lang="en-US" sz="1400" i="1" dirty="0" err="1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Decarbonisation</a:t>
            </a: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 Fund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The Energy Company Obligation (ECO)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The Great British Insulation Scheme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Simcock N, Walker G, Day R. Fuel poverty in the UK: Beyond heating[J]. People, Place and Policy, 2016, 10(1): 25-41.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>
                <a:solidFill>
                  <a:srgbClr val="0B0C0C"/>
                </a:solidFill>
                <a:latin typeface="D-DINExp"/>
                <a:ea typeface="+mn-lt"/>
                <a:cs typeface="+mn-lt"/>
              </a:rPr>
              <a:t>Walker, R., McKenzie, P., Liddell, C., &amp; Morris, C. (2014). Estimating fuel poverty at household level: An integrated approach. Energy and Buildings, 80, 469-479.</a:t>
            </a:r>
          </a:p>
        </p:txBody>
      </p:sp>
      <p:graphicFrame>
        <p:nvGraphicFramePr>
          <p:cNvPr id="126" name="Google Shape;126;p3"/>
          <p:cNvGraphicFramePr/>
          <p:nvPr>
            <p:extLst>
              <p:ext uri="{D42A27DB-BD31-4B8C-83A1-F6EECF244321}">
                <p14:modId xmlns:p14="http://schemas.microsoft.com/office/powerpoint/2010/main" val="1991599012"/>
              </p:ext>
            </p:extLst>
          </p:nvPr>
        </p:nvGraphicFramePr>
        <p:xfrm>
          <a:off x="4621773" y="1133516"/>
          <a:ext cx="7135573" cy="48831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Datasets</a:t>
                      </a:r>
                      <a:endParaRPr sz="1600" b="0" i="0" u="none" strike="noStrike" cap="none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Study Themes</a:t>
                      </a:r>
                      <a:endParaRPr sz="1600" b="0" i="0" u="none" strike="noStrike" cap="non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Key Variables</a:t>
                      </a:r>
                      <a:endParaRPr sz="1600" b="0" i="0" u="none" strike="noStrike" cap="none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Scopes</a:t>
                      </a:r>
                      <a:endParaRPr sz="1600" b="0" i="0" u="none" strike="noStrike" cap="none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Time </a:t>
                      </a: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46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sng" strike="noStrike" cap="none" dirty="0">
                          <a:solidFill>
                            <a:srgbClr val="1155CC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LSOA Atlas - London Datastore</a:t>
                      </a:r>
                      <a:endParaRPr sz="2000" b="0" i="0" u="none" strike="noStrike" cap="non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3355" marR="0" lvl="0" indent="-17335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0D0D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200" b="0" i="0" u="none" strike="noStrike" cap="none" noProof="0" dirty="0">
                          <a:solidFill>
                            <a:srgbClr val="000000"/>
                          </a:solidFill>
                          <a:latin typeface="D-DINExp"/>
                        </a:rPr>
                        <a:t>Household income and housing characteristics</a:t>
                      </a:r>
                      <a:endParaRPr lang="zh-CN" altLang="en-US" sz="1200" b="0" i="0" u="none" strike="noStrike" cap="non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highlight>
                            <a:srgbClr val="FFFFFF"/>
                          </a:highlight>
                          <a:latin typeface="D-DINExp"/>
                          <a:ea typeface="Arial"/>
                          <a:cs typeface="Arial"/>
                          <a:sym typeface="Arial"/>
                        </a:rPr>
                        <a:t>Median Annual household income</a:t>
                      </a:r>
                      <a:endParaRPr lang="en-US" sz="2000" b="0" i="0" u="none" strike="noStrike" cap="none" dirty="0">
                        <a:highlight>
                          <a:srgbClr val="FFFFFF"/>
                        </a:highlight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</a:rPr>
                        <a:t>Greater London</a:t>
                      </a:r>
                      <a:endParaRPr lang="en-US" sz="1200" b="0" i="0" u="none" strike="noStrike" cap="none" dirty="0" err="1">
                        <a:solidFill>
                          <a:srgbClr val="000000"/>
                        </a:solidFill>
                        <a:latin typeface="D-DINExp"/>
                        <a:ea typeface="Arial"/>
                        <a:cs typeface="Arial"/>
                      </a:endParaRPr>
                    </a:p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D-DINExp"/>
                        <a:ea typeface="Arial"/>
                        <a:cs typeface="Arial"/>
                      </a:endParaRPr>
                    </a:p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</a:rPr>
                        <a:t> LSOA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>
                        <a:latin typeface="D-DINExp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2011</a:t>
                      </a:r>
                      <a:endParaRPr sz="1200" dirty="0">
                        <a:solidFill>
                          <a:srgbClr val="000000"/>
                        </a:solidFill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highlight>
                            <a:srgbClr val="FFFFFF"/>
                          </a:highlight>
                          <a:latin typeface="D-DINExp"/>
                          <a:ea typeface="Arial"/>
                          <a:cs typeface="Arial"/>
                          <a:sym typeface="Arial"/>
                        </a:rPr>
                        <a:t>Density of Households</a:t>
                      </a:r>
                      <a:endParaRPr lang="en-US" sz="2000" b="0" i="0" u="none" strike="noStrike" cap="none" dirty="0">
                        <a:highlight>
                          <a:srgbClr val="FFFFFF"/>
                        </a:highlight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1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highlight>
                            <a:srgbClr val="FFFFFF"/>
                          </a:highlight>
                          <a:latin typeface="D-DINExp"/>
                          <a:ea typeface="Arial"/>
                          <a:cs typeface="Arial"/>
                          <a:sym typeface="Arial"/>
                        </a:rPr>
                        <a:t>Dwelling types</a:t>
                      </a:r>
                      <a:endParaRPr lang="en-US" sz="2000" b="0" i="0" u="none" strike="noStrike" cap="none" dirty="0">
                        <a:highlight>
                          <a:srgbClr val="FFFFFF"/>
                        </a:highlight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2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D-DINExp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dirty="0">
                          <a:solidFill>
                            <a:srgbClr val="1155CC"/>
                          </a:solidFill>
                          <a:latin typeface="D-DINExp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London Building Stock Model (LBSM)</a:t>
                      </a:r>
                      <a:endParaRPr sz="1200" dirty="0">
                        <a:solidFill>
                          <a:schemeClr val="dk1"/>
                        </a:solidFill>
                        <a:latin typeface="D-DINExp"/>
                        <a:ea typeface="等线"/>
                        <a:cs typeface="等线"/>
                        <a:sym typeface="等线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3355" lvl="0" indent="-17335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0D0D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latin typeface="D-DINExp"/>
                        </a:rPr>
                        <a:t>Energy efficiency in buildings</a:t>
                      </a:r>
                      <a:endParaRPr lang="zh-CN" altLang="en-US" sz="1200" dirty="0">
                        <a:solidFill>
                          <a:schemeClr val="dk1"/>
                        </a:solidFill>
                        <a:latin typeface="D-DINExp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Energy Efficiency Rating</a:t>
                      </a:r>
                      <a:endParaRPr sz="20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 sz="20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26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1155CC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Lower Super Output Area (LSOA), Middle Super Output Area (MSOA) and Intermediate Geography Zone (IGZ) electricity and gas estimates - data.gov.uk</a:t>
                      </a:r>
                      <a:endParaRPr sz="1200" dirty="0">
                        <a:solidFill>
                          <a:srgbClr val="000000"/>
                        </a:solidFill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3355" marR="0" lvl="0" indent="-17335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D-DINExp"/>
                        </a:rPr>
                        <a:t>Energy consumption patterns</a:t>
                      </a:r>
                      <a:endParaRPr lang="zh-CN" altLang="en-US" sz="12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Mean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</a:rPr>
                        <a:t>Electricity Consumption</a:t>
                      </a:r>
                      <a:endParaRPr sz="20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2011</a:t>
                      </a:r>
                      <a:endParaRPr sz="2000" dirty="0">
                        <a:latin typeface="D-DINExp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63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</a:rPr>
                        <a:t>Mean Gas Consumption</a:t>
                      </a:r>
                      <a:endParaRPr sz="20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106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rgbClr val="1155CC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Build Period - London Datastore</a:t>
                      </a:r>
                      <a:endParaRPr lang="en-US" sz="1200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3355" marR="0" lvl="0" indent="-17335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D-DINExp"/>
                        </a:rPr>
                        <a:t>Housing age and construction period</a:t>
                      </a:r>
                      <a:endParaRPr lang="zh-CN" altLang="en-US" sz="12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Average Built Year</a:t>
                      </a:r>
                      <a:endParaRPr sz="20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D-DINExp"/>
                      </a:endParaRPr>
                    </a:p>
                  </a:txBody>
                  <a:tcPr marL="91950" marR="91950" marT="45975" marB="45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09263"/>
                  </a:ext>
                </a:extLst>
              </a:tr>
              <a:tr h="750706"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rgbClr val="1155CC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Property Build Period - London Datastore</a:t>
                      </a:r>
                      <a:endParaRPr sz="1100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10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3355" marR="0" lvl="0" indent="-17335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4BC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D-DINExp"/>
                        </a:rPr>
                        <a:t>Housing age and construction period</a:t>
                      </a:r>
                      <a:endParaRPr sz="11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Average Built Year</a:t>
                      </a:r>
                      <a:endParaRPr sz="1800" b="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  <a:endParaRPr sz="2000" dirty="0">
                        <a:latin typeface="D-DINExp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084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sng" dirty="0">
                          <a:solidFill>
                            <a:srgbClr val="1155CC"/>
                          </a:solidFill>
                          <a:latin typeface="D-DINExp"/>
                          <a:ea typeface="Arial"/>
                          <a:cs typeface="Arial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Poverty</a:t>
                      </a:r>
                      <a:endParaRPr sz="1200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1935" marR="0" lvl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af-ZA" altLang="zh-CN" sz="1200" kern="1200" noProof="0" dirty="0">
                          <a:solidFill>
                            <a:schemeClr val="tx1"/>
                          </a:solidFill>
                          <a:latin typeface="D-DINExp"/>
                          <a:ea typeface="+mn-ea"/>
                          <a:cs typeface="Arial"/>
                        </a:rPr>
                        <a:t>Fuel poverty distribution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D-DINExp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Percentage of Households in Fuel Poverty</a:t>
                      </a:r>
                      <a:endParaRPr sz="1200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3350" marR="93350" marT="46725" marB="46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  <a:ea typeface="Arial"/>
                          <a:cs typeface="Arial"/>
                          <a:sym typeface="Arial"/>
                        </a:rPr>
                        <a:t>2011</a:t>
                      </a:r>
                      <a:endParaRPr sz="1200" i="0" u="none" strike="noStrike" dirty="0">
                        <a:latin typeface="D-DINExp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950" marR="91950" marT="45975" marB="459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7" name="Google Shape;127;p3"/>
          <p:cNvSpPr txBox="1"/>
          <p:nvPr/>
        </p:nvSpPr>
        <p:spPr>
          <a:xfrm>
            <a:off x="435584" y="439112"/>
            <a:ext cx="66657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 sz="32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F4F68F8E-5753-AD0E-D7D4-0AFD12486F24}"/>
              </a:ext>
            </a:extLst>
          </p:cNvPr>
          <p:cNvSpPr/>
          <p:nvPr/>
        </p:nvSpPr>
        <p:spPr>
          <a:xfrm>
            <a:off x="2977147" y="5195862"/>
            <a:ext cx="136988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1400" b="1" dirty="0">
                <a:solidFill>
                  <a:srgbClr val="C00000"/>
                </a:solidFill>
                <a:latin typeface="D-DINExp"/>
                <a:ea typeface="+mn-lt"/>
                <a:cs typeface="+mn-lt"/>
              </a:rPr>
              <a:t>Dependent</a:t>
            </a:r>
            <a:r>
              <a:rPr lang="en-US" altLang="zh-CN" sz="1400" b="1" dirty="0">
                <a:solidFill>
                  <a:srgbClr val="C00000"/>
                </a:solidFill>
                <a:latin typeface="D-DINExp"/>
                <a:ea typeface="+mn-lt"/>
                <a:cs typeface="+mn-lt"/>
              </a:rPr>
              <a:t> Variable</a:t>
            </a:r>
            <a:endParaRPr lang="zh-CN" altLang="en-US" dirty="0">
              <a:solidFill>
                <a:srgbClr val="C00000"/>
              </a:solidFill>
              <a:latin typeface="D-DINExp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1845D3AE-6ABE-4BBE-05D8-7D70BADFC807}"/>
              </a:ext>
            </a:extLst>
          </p:cNvPr>
          <p:cNvSpPr/>
          <p:nvPr/>
        </p:nvSpPr>
        <p:spPr>
          <a:xfrm>
            <a:off x="4243591" y="1558944"/>
            <a:ext cx="293992" cy="320039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124;p3">
            <a:extLst>
              <a:ext uri="{FF2B5EF4-FFF2-40B4-BE49-F238E27FC236}">
                <a16:creationId xmlns:a16="http://schemas.microsoft.com/office/drawing/2014/main" id="{A99B52D7-2361-FA92-6509-F4E64C26936D}"/>
              </a:ext>
            </a:extLst>
          </p:cNvPr>
          <p:cNvSpPr/>
          <p:nvPr/>
        </p:nvSpPr>
        <p:spPr>
          <a:xfrm>
            <a:off x="3037761" y="2908124"/>
            <a:ext cx="124865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1400" b="1" dirty="0">
                <a:solidFill>
                  <a:srgbClr val="C00000"/>
                </a:solidFill>
                <a:latin typeface="D-DINExp"/>
                <a:ea typeface="+mn-lt"/>
                <a:cs typeface="+mn-lt"/>
              </a:rPr>
              <a:t>Independent</a:t>
            </a:r>
            <a:r>
              <a:rPr lang="en-US" altLang="zh-CN" sz="1400" b="1" dirty="0">
                <a:solidFill>
                  <a:srgbClr val="C00000"/>
                </a:solidFill>
                <a:latin typeface="D-DINExp"/>
                <a:ea typeface="+mn-lt"/>
                <a:cs typeface="+mn-lt"/>
              </a:rPr>
              <a:t> Variables</a:t>
            </a:r>
            <a:endParaRPr lang="zh-CN" altLang="en-US" sz="1400" b="1" dirty="0">
              <a:solidFill>
                <a:srgbClr val="C00000"/>
              </a:solidFill>
              <a:latin typeface="D-DINExp"/>
              <a:ea typeface="+mn-lt"/>
              <a:cs typeface="+mn-lt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024BE8-B6F3-5A9E-85FB-B7760CBD4A87}"/>
              </a:ext>
            </a:extLst>
          </p:cNvPr>
          <p:cNvCxnSpPr>
            <a:cxnSpLocks/>
          </p:cNvCxnSpPr>
          <p:nvPr/>
        </p:nvCxnSpPr>
        <p:spPr>
          <a:xfrm>
            <a:off x="4278667" y="5459028"/>
            <a:ext cx="3822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5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D3F07A6-F1A8-B581-673B-A3DAF80F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>
            <a:extLst>
              <a:ext uri="{FF2B5EF4-FFF2-40B4-BE49-F238E27FC236}">
                <a16:creationId xmlns:a16="http://schemas.microsoft.com/office/drawing/2014/main" id="{B9CE9B58-D2B9-7E4B-B816-95EAA9BDF9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154" y="343955"/>
            <a:ext cx="5431734" cy="476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95A7B998-7C03-773F-0A4C-C65192DBA883}"/>
              </a:ext>
            </a:extLst>
          </p:cNvPr>
          <p:cNvSpPr txBox="1"/>
          <p:nvPr/>
        </p:nvSpPr>
        <p:spPr>
          <a:xfrm>
            <a:off x="204354" y="191270"/>
            <a:ext cx="67004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 Selection </a:t>
            </a:r>
            <a:endParaRPr sz="3200" b="1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4">
            <a:extLst>
              <a:ext uri="{FF2B5EF4-FFF2-40B4-BE49-F238E27FC236}">
                <a16:creationId xmlns:a16="http://schemas.microsoft.com/office/drawing/2014/main" id="{3AB7C35D-46CD-93A1-A9D6-AD5C9A685717}"/>
              </a:ext>
            </a:extLst>
          </p:cNvPr>
          <p:cNvSpPr txBox="1"/>
          <p:nvPr/>
        </p:nvSpPr>
        <p:spPr>
          <a:xfrm>
            <a:off x="287744" y="4399168"/>
            <a:ext cx="559241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Linear Regression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lang="zh-CN" altLang="en-US" sz="1800" dirty="0">
              <a:solidFill>
                <a:schemeClr val="dk1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EA33AC8F-D377-D0BD-88E4-D9E3E692ABED}"/>
              </a:ext>
            </a:extLst>
          </p:cNvPr>
          <p:cNvSpPr txBox="1"/>
          <p:nvPr/>
        </p:nvSpPr>
        <p:spPr>
          <a:xfrm>
            <a:off x="286746" y="706880"/>
            <a:ext cx="5796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D-DINExp"/>
                <a:ea typeface="+mn-lt"/>
                <a:cs typeface="+mn-lt"/>
              </a:rPr>
              <a:t>The distribution of almost all factors exhibits </a:t>
            </a:r>
            <a:r>
              <a:rPr lang="en-US" sz="1400" b="1" dirty="0">
                <a:solidFill>
                  <a:srgbClr val="000000"/>
                </a:solidFill>
                <a:latin typeface="D-DINExp"/>
                <a:ea typeface="+mn-lt"/>
                <a:cs typeface="+mn-lt"/>
              </a:rPr>
              <a:t>skewness</a:t>
            </a:r>
            <a:r>
              <a:rPr lang="en-US" sz="1400" dirty="0">
                <a:solidFill>
                  <a:srgbClr val="000000"/>
                </a:solidFill>
                <a:latin typeface="D-DINExp"/>
                <a:ea typeface="+mn-lt"/>
                <a:cs typeface="+mn-lt"/>
              </a:rPr>
              <a:t>, reflecting the underlying </a:t>
            </a:r>
            <a:r>
              <a:rPr lang="en-US" sz="1400" b="1" dirty="0">
                <a:solidFill>
                  <a:srgbClr val="000000"/>
                </a:solidFill>
                <a:latin typeface="D-DINExp"/>
                <a:ea typeface="+mn-lt"/>
                <a:cs typeface="+mn-lt"/>
              </a:rPr>
              <a:t>inequality trends</a:t>
            </a:r>
            <a:r>
              <a:rPr lang="en-US" sz="1400" dirty="0">
                <a:solidFill>
                  <a:srgbClr val="000000"/>
                </a:solidFill>
                <a:latin typeface="D-DINExp"/>
                <a:ea typeface="+mn-lt"/>
                <a:cs typeface="+mn-lt"/>
              </a:rPr>
              <a:t> that exist within London.</a:t>
            </a:r>
            <a:endParaRPr lang="en-US" sz="1400" dirty="0">
              <a:latin typeface="D-DINExp"/>
              <a:ea typeface="等线"/>
            </a:endParaRPr>
          </a:p>
          <a:p>
            <a:endParaRPr lang="en-US" altLang="zh-CN" sz="1200" dirty="0">
              <a:solidFill>
                <a:srgbClr val="000000"/>
              </a:solidFill>
              <a:latin typeface="D-DINExp"/>
              <a:ea typeface="Microsoft Yahei"/>
              <a:cs typeface="Microsoft Yahei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1720E4-5F00-5200-91F2-BFDCED075F08}"/>
              </a:ext>
            </a:extLst>
          </p:cNvPr>
          <p:cNvGrpSpPr/>
          <p:nvPr/>
        </p:nvGrpSpPr>
        <p:grpSpPr>
          <a:xfrm>
            <a:off x="513648" y="1463552"/>
            <a:ext cx="4600104" cy="3002227"/>
            <a:chOff x="705034" y="1415432"/>
            <a:chExt cx="4161954" cy="2817284"/>
          </a:xfrm>
        </p:grpSpPr>
        <p:pic>
          <p:nvPicPr>
            <p:cNvPr id="136" name="Google Shape;136;p4">
              <a:extLst>
                <a:ext uri="{FF2B5EF4-FFF2-40B4-BE49-F238E27FC236}">
                  <a16:creationId xmlns:a16="http://schemas.microsoft.com/office/drawing/2014/main" id="{46C63343-D4E6-CD8F-4894-0723EAFC6E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034" y="1415432"/>
              <a:ext cx="1363733" cy="902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4">
              <a:extLst>
                <a:ext uri="{FF2B5EF4-FFF2-40B4-BE49-F238E27FC236}">
                  <a16:creationId xmlns:a16="http://schemas.microsoft.com/office/drawing/2014/main" id="{6A62B1EE-DE37-BB27-E8CA-70AACB9DFAB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3205" y="1454578"/>
              <a:ext cx="1453783" cy="85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>
              <a:extLst>
                <a:ext uri="{FF2B5EF4-FFF2-40B4-BE49-F238E27FC236}">
                  <a16:creationId xmlns:a16="http://schemas.microsoft.com/office/drawing/2014/main" id="{6F0B1E97-D4C2-8C41-B608-39BC0F378EC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1423" y="3315925"/>
              <a:ext cx="1385766" cy="916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>
              <a:extLst>
                <a:ext uri="{FF2B5EF4-FFF2-40B4-BE49-F238E27FC236}">
                  <a16:creationId xmlns:a16="http://schemas.microsoft.com/office/drawing/2014/main" id="{FA831FBF-F973-0179-E09C-8B0F9851136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08749" y="2345537"/>
              <a:ext cx="1383805" cy="91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>
              <a:extLst>
                <a:ext uri="{FF2B5EF4-FFF2-40B4-BE49-F238E27FC236}">
                  <a16:creationId xmlns:a16="http://schemas.microsoft.com/office/drawing/2014/main" id="{55586F0C-8E92-9DAE-C71B-CD7C441AE16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5034" y="2343674"/>
              <a:ext cx="1369049" cy="907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>
              <a:extLst>
                <a:ext uri="{FF2B5EF4-FFF2-40B4-BE49-F238E27FC236}">
                  <a16:creationId xmlns:a16="http://schemas.microsoft.com/office/drawing/2014/main" id="{83DFD1D0-3F59-D1C1-FBFA-6EE4B67543B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5034" y="3315925"/>
              <a:ext cx="1383805" cy="91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>
              <a:extLst>
                <a:ext uri="{FF2B5EF4-FFF2-40B4-BE49-F238E27FC236}">
                  <a16:creationId xmlns:a16="http://schemas.microsoft.com/office/drawing/2014/main" id="{CD40F168-0EEB-206E-A5E1-971959FD066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44156" y="1454578"/>
              <a:ext cx="1388021" cy="85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>
              <a:extLst>
                <a:ext uri="{FF2B5EF4-FFF2-40B4-BE49-F238E27FC236}">
                  <a16:creationId xmlns:a16="http://schemas.microsoft.com/office/drawing/2014/main" id="{FE9472D6-DAFC-7C5F-8EBC-BFADD7F67668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51014" y="2432134"/>
              <a:ext cx="1360642" cy="81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>
              <a:extLst>
                <a:ext uri="{FF2B5EF4-FFF2-40B4-BE49-F238E27FC236}">
                  <a16:creationId xmlns:a16="http://schemas.microsoft.com/office/drawing/2014/main" id="{251421AA-0F98-E5D0-299D-E498EC41D1C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938335" y="3365945"/>
              <a:ext cx="1588506" cy="8571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6DFD534-1BEE-71EB-E536-DBE7356781DE}"/>
              </a:ext>
            </a:extLst>
          </p:cNvPr>
          <p:cNvSpPr txBox="1"/>
          <p:nvPr/>
        </p:nvSpPr>
        <p:spPr>
          <a:xfrm>
            <a:off x="649356" y="5111290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59D08585-9943-93C4-224F-123A6D5E263A}"/>
              </a:ext>
            </a:extLst>
          </p:cNvPr>
          <p:cNvSpPr/>
          <p:nvPr/>
        </p:nvSpPr>
        <p:spPr>
          <a:xfrm>
            <a:off x="5337586" y="1915559"/>
            <a:ext cx="762000" cy="2043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80E9AA7-C6D0-C6D6-E6BE-7D001EEF2191}"/>
              </a:ext>
            </a:extLst>
          </p:cNvPr>
          <p:cNvSpPr/>
          <p:nvPr/>
        </p:nvSpPr>
        <p:spPr>
          <a:xfrm rot="5400000">
            <a:off x="9726313" y="5462825"/>
            <a:ext cx="762000" cy="207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Google Shape;116;p2">
            <a:extLst>
              <a:ext uri="{FF2B5EF4-FFF2-40B4-BE49-F238E27FC236}">
                <a16:creationId xmlns:a16="http://schemas.microsoft.com/office/drawing/2014/main" id="{68637B3D-EB7C-9E50-C00C-17E39B55D86F}"/>
              </a:ext>
            </a:extLst>
          </p:cNvPr>
          <p:cNvSpPr/>
          <p:nvPr/>
        </p:nvSpPr>
        <p:spPr>
          <a:xfrm>
            <a:off x="10008554" y="2869170"/>
            <a:ext cx="655615" cy="615541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" name="Google Shape;116;p2">
            <a:extLst>
              <a:ext uri="{FF2B5EF4-FFF2-40B4-BE49-F238E27FC236}">
                <a16:creationId xmlns:a16="http://schemas.microsoft.com/office/drawing/2014/main" id="{27DF671B-22C1-983E-0FA7-071D67428B29}"/>
              </a:ext>
            </a:extLst>
          </p:cNvPr>
          <p:cNvSpPr/>
          <p:nvPr/>
        </p:nvSpPr>
        <p:spPr>
          <a:xfrm>
            <a:off x="9237872" y="540858"/>
            <a:ext cx="765783" cy="762431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" name="Google Shape;116;p2">
            <a:extLst>
              <a:ext uri="{FF2B5EF4-FFF2-40B4-BE49-F238E27FC236}">
                <a16:creationId xmlns:a16="http://schemas.microsoft.com/office/drawing/2014/main" id="{9FD609B4-FA53-FDDB-F003-0F71C5D7FDAF}"/>
              </a:ext>
            </a:extLst>
          </p:cNvPr>
          <p:cNvSpPr/>
          <p:nvPr/>
        </p:nvSpPr>
        <p:spPr>
          <a:xfrm>
            <a:off x="6097688" y="2021847"/>
            <a:ext cx="1444275" cy="417967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" name="Google Shape;116;p2">
            <a:extLst>
              <a:ext uri="{FF2B5EF4-FFF2-40B4-BE49-F238E27FC236}">
                <a16:creationId xmlns:a16="http://schemas.microsoft.com/office/drawing/2014/main" id="{FB6B9E1E-4A15-A4DE-2D23-7EF40DBABAFF}"/>
              </a:ext>
            </a:extLst>
          </p:cNvPr>
          <p:cNvSpPr/>
          <p:nvPr/>
        </p:nvSpPr>
        <p:spPr>
          <a:xfrm>
            <a:off x="10249273" y="3542108"/>
            <a:ext cx="437987" cy="157784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" name="Google Shape;116;p2">
            <a:extLst>
              <a:ext uri="{FF2B5EF4-FFF2-40B4-BE49-F238E27FC236}">
                <a16:creationId xmlns:a16="http://schemas.microsoft.com/office/drawing/2014/main" id="{25702BC2-AD28-B28B-BD72-FCC8165253B5}"/>
              </a:ext>
            </a:extLst>
          </p:cNvPr>
          <p:cNvSpPr/>
          <p:nvPr/>
        </p:nvSpPr>
        <p:spPr>
          <a:xfrm>
            <a:off x="7695510" y="2220930"/>
            <a:ext cx="765783" cy="762431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" name="Google Shape;116;p2">
            <a:extLst>
              <a:ext uri="{FF2B5EF4-FFF2-40B4-BE49-F238E27FC236}">
                <a16:creationId xmlns:a16="http://schemas.microsoft.com/office/drawing/2014/main" id="{AD92AE5E-30E7-164B-2C5D-2CE7150C0349}"/>
              </a:ext>
            </a:extLst>
          </p:cNvPr>
          <p:cNvSpPr/>
          <p:nvPr/>
        </p:nvSpPr>
        <p:spPr>
          <a:xfrm>
            <a:off x="6099586" y="739500"/>
            <a:ext cx="1506535" cy="368475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" name="Google Shape;116;p2">
            <a:extLst>
              <a:ext uri="{FF2B5EF4-FFF2-40B4-BE49-F238E27FC236}">
                <a16:creationId xmlns:a16="http://schemas.microsoft.com/office/drawing/2014/main" id="{F04727A2-691A-8426-DBD0-2F95BBED74E6}"/>
              </a:ext>
            </a:extLst>
          </p:cNvPr>
          <p:cNvSpPr/>
          <p:nvPr/>
        </p:nvSpPr>
        <p:spPr>
          <a:xfrm>
            <a:off x="9351573" y="3542108"/>
            <a:ext cx="437987" cy="157784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" name="Google Shape;134;p4">
            <a:extLst>
              <a:ext uri="{FF2B5EF4-FFF2-40B4-BE49-F238E27FC236}">
                <a16:creationId xmlns:a16="http://schemas.microsoft.com/office/drawing/2014/main" id="{D3E387BE-942E-B24C-EFD2-7AED90D6F07D}"/>
              </a:ext>
            </a:extLst>
          </p:cNvPr>
          <p:cNvSpPr txBox="1"/>
          <p:nvPr/>
        </p:nvSpPr>
        <p:spPr>
          <a:xfrm>
            <a:off x="9624177" y="6045440"/>
            <a:ext cx="157610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VIF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 TEST</a:t>
            </a:r>
            <a:endParaRPr lang="zh-CN" altLang="en-US" sz="2000" b="1" dirty="0">
              <a:solidFill>
                <a:schemeClr val="dk1"/>
              </a:solidFill>
              <a:latin typeface="Times New Roman"/>
              <a:ea typeface="Arial"/>
              <a:cs typeface="Arial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5296A0A-A464-6562-B9D8-A2D34CBCD9A6}"/>
              </a:ext>
            </a:extLst>
          </p:cNvPr>
          <p:cNvSpPr/>
          <p:nvPr/>
        </p:nvSpPr>
        <p:spPr>
          <a:xfrm rot="10800000">
            <a:off x="5342964" y="5613220"/>
            <a:ext cx="753036" cy="23158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B7C4CFCA-1AED-C0EC-7749-E22469CA8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426" y="5185483"/>
            <a:ext cx="2912505" cy="1369709"/>
          </a:xfrm>
          <a:prstGeom prst="rect">
            <a:avLst/>
          </a:prstGeom>
          <a:ln>
            <a:noFill/>
          </a:ln>
          <a:effectLst>
            <a:outerShdw blurRad="165100" dist="139700" dir="2700000" sx="95000" sy="95000" algn="tl" rotWithShape="0">
              <a:srgbClr val="333333">
                <a:alpha val="71000"/>
              </a:srgbClr>
            </a:outerShdw>
          </a:effectLst>
        </p:spPr>
      </p:pic>
      <p:pic>
        <p:nvPicPr>
          <p:cNvPr id="17" name="图片 16" descr="手机屏幕截图&#10;&#10;AI 生成的内容可能不正确。">
            <a:extLst>
              <a:ext uri="{FF2B5EF4-FFF2-40B4-BE49-F238E27FC236}">
                <a16:creationId xmlns:a16="http://schemas.microsoft.com/office/drawing/2014/main" id="{D2510F9B-71DA-0599-F12A-0E7A3BC128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588" y="4977556"/>
            <a:ext cx="4800235" cy="157763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2A74FC-B39B-A799-1CF1-5D05A1A81435}"/>
              </a:ext>
            </a:extLst>
          </p:cNvPr>
          <p:cNvSpPr txBox="1"/>
          <p:nvPr/>
        </p:nvSpPr>
        <p:spPr>
          <a:xfrm>
            <a:off x="1876785" y="1200943"/>
            <a:ext cx="2351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D-DINExp"/>
                <a:ea typeface="Microsoft Yahei"/>
                <a:cs typeface="Microsoft Yahei"/>
                <a:sym typeface="Microsoft Yahei"/>
              </a:rPr>
              <a:t>Distribution Of Factors</a:t>
            </a:r>
          </a:p>
        </p:txBody>
      </p:sp>
    </p:spTree>
    <p:extLst>
      <p:ext uri="{BB962C8B-B14F-4D97-AF65-F5344CB8AC3E}">
        <p14:creationId xmlns:p14="http://schemas.microsoft.com/office/powerpoint/2010/main" val="73931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图&#10;&#10;AI 生成的内容可能不正确。">
            <a:extLst>
              <a:ext uri="{FF2B5EF4-FFF2-40B4-BE49-F238E27FC236}">
                <a16:creationId xmlns:a16="http://schemas.microsoft.com/office/drawing/2014/main" id="{8F8A46D6-B3DE-C025-6EC5-09CF85C9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6" y="1270300"/>
            <a:ext cx="4910831" cy="2654584"/>
          </a:xfrm>
          <a:prstGeom prst="rect">
            <a:avLst/>
          </a:prstGeom>
        </p:spPr>
      </p:pic>
      <p:pic>
        <p:nvPicPr>
          <p:cNvPr id="2" name="图片 1" descr="地图&#10;&#10;AI 生成的内容可能不正确。">
            <a:extLst>
              <a:ext uri="{FF2B5EF4-FFF2-40B4-BE49-F238E27FC236}">
                <a16:creationId xmlns:a16="http://schemas.microsoft.com/office/drawing/2014/main" id="{A7B99659-D941-6919-8459-953C30899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" r="12442" b="60"/>
          <a:stretch/>
        </p:blipFill>
        <p:spPr>
          <a:xfrm>
            <a:off x="9080020" y="3057712"/>
            <a:ext cx="2749712" cy="2821006"/>
          </a:xfrm>
          <a:prstGeom prst="rect">
            <a:avLst/>
          </a:prstGeom>
        </p:spPr>
      </p:pic>
      <p:pic>
        <p:nvPicPr>
          <p:cNvPr id="5" name="图片 4" descr="地图&#10;&#10;AI 生成的内容可能不正确。">
            <a:extLst>
              <a:ext uri="{FF2B5EF4-FFF2-40B4-BE49-F238E27FC236}">
                <a16:creationId xmlns:a16="http://schemas.microsoft.com/office/drawing/2014/main" id="{6A9C99B8-EEE3-105C-6C70-45AFA13B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3" r="12442"/>
          <a:stretch/>
        </p:blipFill>
        <p:spPr>
          <a:xfrm>
            <a:off x="6102574" y="3062456"/>
            <a:ext cx="2749712" cy="2817810"/>
          </a:xfrm>
          <a:prstGeom prst="rect">
            <a:avLst/>
          </a:prstGeom>
        </p:spPr>
      </p:pic>
      <p:pic>
        <p:nvPicPr>
          <p:cNvPr id="7" name="图片 6" descr="地图&#10;&#10;AI 生成的内容可能不正确。">
            <a:extLst>
              <a:ext uri="{FF2B5EF4-FFF2-40B4-BE49-F238E27FC236}">
                <a16:creationId xmlns:a16="http://schemas.microsoft.com/office/drawing/2014/main" id="{FD436D0B-C965-AFFD-EDAB-6D16BBBA68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483" r="12305" b="7775"/>
          <a:stretch/>
        </p:blipFill>
        <p:spPr>
          <a:xfrm>
            <a:off x="6102574" y="400344"/>
            <a:ext cx="2752706" cy="2631071"/>
          </a:xfrm>
          <a:prstGeom prst="rect">
            <a:avLst/>
          </a:prstGeom>
        </p:spPr>
      </p:pic>
      <p:pic>
        <p:nvPicPr>
          <p:cNvPr id="9" name="图片 8" descr="地图&#10;&#10;AI 生成的内容可能不正确。">
            <a:extLst>
              <a:ext uri="{FF2B5EF4-FFF2-40B4-BE49-F238E27FC236}">
                <a16:creationId xmlns:a16="http://schemas.microsoft.com/office/drawing/2014/main" id="{E61A992F-7009-686F-33B8-E8AED5714E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5" t="-330" r="12492" b="7618"/>
          <a:stretch/>
        </p:blipFill>
        <p:spPr>
          <a:xfrm>
            <a:off x="9100708" y="402314"/>
            <a:ext cx="2730220" cy="2632347"/>
          </a:xfrm>
          <a:prstGeom prst="rect">
            <a:avLst/>
          </a:prstGeom>
        </p:spPr>
      </p:pic>
      <p:pic>
        <p:nvPicPr>
          <p:cNvPr id="10" name="图片 9" descr="地图&#10;&#10;AI 生成的内容可能不正确。">
            <a:extLst>
              <a:ext uri="{FF2B5EF4-FFF2-40B4-BE49-F238E27FC236}">
                <a16:creationId xmlns:a16="http://schemas.microsoft.com/office/drawing/2014/main" id="{1D1E661B-6DC6-B127-7A8D-038B411C86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192" t="-66" r="246" b="-639"/>
          <a:stretch/>
        </p:blipFill>
        <p:spPr>
          <a:xfrm>
            <a:off x="8706074" y="741040"/>
            <a:ext cx="281450" cy="2099657"/>
          </a:xfrm>
          <a:prstGeom prst="rect">
            <a:avLst/>
          </a:prstGeom>
        </p:spPr>
      </p:pic>
      <p:pic>
        <p:nvPicPr>
          <p:cNvPr id="11" name="图片 10" descr="地图&#10;&#10;AI 生成的内容可能不正确。">
            <a:extLst>
              <a:ext uri="{FF2B5EF4-FFF2-40B4-BE49-F238E27FC236}">
                <a16:creationId xmlns:a16="http://schemas.microsoft.com/office/drawing/2014/main" id="{F9B0DEF8-7DCD-95ED-932B-6AC37CC1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685" t="-398" r="144" b="78"/>
          <a:stretch/>
        </p:blipFill>
        <p:spPr>
          <a:xfrm>
            <a:off x="11690576" y="718349"/>
            <a:ext cx="270831" cy="2117889"/>
          </a:xfrm>
          <a:prstGeom prst="rect">
            <a:avLst/>
          </a:prstGeom>
        </p:spPr>
      </p:pic>
      <p:pic>
        <p:nvPicPr>
          <p:cNvPr id="12" name="图片 11" descr="地图&#10;&#10;AI 生成的内容可能不正确。">
            <a:extLst>
              <a:ext uri="{FF2B5EF4-FFF2-40B4-BE49-F238E27FC236}">
                <a16:creationId xmlns:a16="http://schemas.microsoft.com/office/drawing/2014/main" id="{848308C0-B609-8EF7-1906-0BDEDF253E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685" t="755" r="246"/>
          <a:stretch/>
        </p:blipFill>
        <p:spPr>
          <a:xfrm>
            <a:off x="8699019" y="3377318"/>
            <a:ext cx="274425" cy="2104166"/>
          </a:xfrm>
          <a:prstGeom prst="rect">
            <a:avLst/>
          </a:prstGeom>
        </p:spPr>
      </p:pic>
      <p:pic>
        <p:nvPicPr>
          <p:cNvPr id="13" name="图片 12" descr="地图&#10;&#10;AI 生成的内容可能不正确。">
            <a:extLst>
              <a:ext uri="{FF2B5EF4-FFF2-40B4-BE49-F238E27FC236}">
                <a16:creationId xmlns:a16="http://schemas.microsoft.com/office/drawing/2014/main" id="{DFB0C1CC-4D0A-F069-7590-1B08FB3F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85" t="-539" r="246" b="799"/>
          <a:stretch/>
        </p:blipFill>
        <p:spPr>
          <a:xfrm>
            <a:off x="11690576" y="3350852"/>
            <a:ext cx="281481" cy="2124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43312E-CCE3-F201-CCD3-22714F5C346D}"/>
              </a:ext>
            </a:extLst>
          </p:cNvPr>
          <p:cNvSpPr txBox="1"/>
          <p:nvPr/>
        </p:nvSpPr>
        <p:spPr>
          <a:xfrm>
            <a:off x="6925733" y="5959121"/>
            <a:ext cx="49092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Interactive map link for exploring: </a:t>
            </a:r>
            <a:r>
              <a:rPr lang="en-US" altLang="zh-CN" sz="1000" dirty="0">
                <a:latin typeface="微软雅黑"/>
                <a:ea typeface="微软雅黑"/>
                <a:hlinkClick r:id="rId7"/>
              </a:rPr>
              <a:t>Spatial Insights into Fuel Poverty and Associated Factors in Urban Areas (GWR Results)</a:t>
            </a:r>
            <a:endParaRPr lang="en-US" altLang="zh-CN" sz="1000" dirty="0">
              <a:latin typeface="微软雅黑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C372F1-64E6-B53F-F02D-5604CA997340}"/>
              </a:ext>
            </a:extLst>
          </p:cNvPr>
          <p:cNvSpPr txBox="1"/>
          <p:nvPr/>
        </p:nvSpPr>
        <p:spPr>
          <a:xfrm>
            <a:off x="554567" y="230011"/>
            <a:ext cx="47751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b="1">
                <a:solidFill>
                  <a:srgbClr val="0C0C0C"/>
                </a:solidFill>
                <a:latin typeface="Times New Roman"/>
                <a:ea typeface="等线"/>
                <a:cs typeface="Times New Roman"/>
              </a:rPr>
              <a:t>Spatial Variation - in Drivers of Fuel Poverty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D0202E-EC63-68E3-0D4F-D5B37C18FAC4}"/>
              </a:ext>
            </a:extLst>
          </p:cNvPr>
          <p:cNvSpPr txBox="1"/>
          <p:nvPr/>
        </p:nvSpPr>
        <p:spPr>
          <a:xfrm>
            <a:off x="554567" y="4061179"/>
            <a:ext cx="5156200" cy="2100575"/>
          </a:xfrm>
          <a:prstGeom prst="rect">
            <a:avLst/>
          </a:prstGeom>
          <a:solidFill>
            <a:srgbClr val="F7F7F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50" b="1" dirty="0">
                <a:latin typeface="D-DINExp"/>
                <a:ea typeface="等线"/>
              </a:rPr>
              <a:t>High </a:t>
            </a:r>
            <a:r>
              <a:rPr lang="en-US" altLang="zh-CN" sz="1050" i="1" dirty="0">
                <a:latin typeface="KaTeX_Math"/>
                <a:ea typeface="等线"/>
              </a:rPr>
              <a:t>R</a:t>
            </a:r>
            <a:r>
              <a:rPr lang="en-US" altLang="zh-CN" sz="1050" dirty="0">
                <a:latin typeface="KaTeX_Main"/>
                <a:ea typeface="等线"/>
              </a:rPr>
              <a:t>2</a:t>
            </a:r>
            <a:r>
              <a:rPr lang="en-US" altLang="zh-CN" sz="1050" b="1" dirty="0">
                <a:latin typeface="D-DINExp"/>
                <a:ea typeface="等线"/>
              </a:rPr>
              <a:t> Zones:</a:t>
            </a:r>
          </a:p>
          <a:p>
            <a:pPr>
              <a:buFont typeface=""/>
              <a:buChar char="•"/>
            </a:pPr>
            <a:r>
              <a:rPr lang="en-US" altLang="zh-CN" sz="1050" dirty="0">
                <a:latin typeface="D-DINExp"/>
                <a:ea typeface="等线"/>
              </a:rPr>
              <a:t>Deep red areas - strong relationships / white – other factors are not considered</a:t>
            </a:r>
          </a:p>
          <a:p>
            <a:endParaRPr lang="en-US" altLang="zh-CN" sz="1050" dirty="0">
              <a:latin typeface="D-DINExp"/>
              <a:ea typeface="等线"/>
            </a:endParaRPr>
          </a:p>
          <a:p>
            <a:r>
              <a:rPr lang="en-US" sz="1100" b="1" dirty="0">
                <a:latin typeface="D-DINExp"/>
                <a:ea typeface="等线"/>
              </a:rPr>
              <a:t>Significant Variables:</a:t>
            </a:r>
            <a:endParaRPr lang="en-US" altLang="zh-CN" sz="1050" dirty="0">
              <a:latin typeface="D-DINExp"/>
              <a:ea typeface="等线"/>
            </a:endParaRPr>
          </a:p>
          <a:p>
            <a:pPr>
              <a:buFont typeface="Arial"/>
              <a:buChar char="•"/>
            </a:pPr>
            <a:r>
              <a:rPr lang="en-US" sz="1100" b="1" dirty="0">
                <a:latin typeface="D-DINExp"/>
                <a:ea typeface="等线"/>
              </a:rPr>
              <a:t>Median Annual Household Income</a:t>
            </a:r>
            <a:r>
              <a:rPr lang="en-US" sz="1100" dirty="0">
                <a:latin typeface="D-DINExp"/>
                <a:ea typeface="等线"/>
              </a:rPr>
              <a:t>: Higher income reduces fuel poverty</a:t>
            </a:r>
            <a:endParaRPr lang="en-US" dirty="0">
              <a:latin typeface="等线" panose="02110004020202020204"/>
              <a:ea typeface="等线"/>
            </a:endParaRPr>
          </a:p>
          <a:p>
            <a:pPr lvl="1">
              <a:buFont typeface="Calibri"/>
              <a:buChar char="-"/>
            </a:pPr>
            <a:r>
              <a:rPr lang="en-US" sz="1100" dirty="0">
                <a:latin typeface="D-DINExp"/>
                <a:ea typeface="等线"/>
              </a:rPr>
              <a:t> low-income areas (e.g., East London) linked to higher fuel poverty.</a:t>
            </a:r>
            <a:endParaRPr lang="en-US" dirty="0">
              <a:ea typeface="等线"/>
            </a:endParaRPr>
          </a:p>
          <a:p>
            <a:pPr>
              <a:buFont typeface="Arial"/>
              <a:buChar char="•"/>
            </a:pPr>
            <a:r>
              <a:rPr lang="en-US" sz="1100" b="1" dirty="0">
                <a:latin typeface="D-DINExp"/>
                <a:ea typeface="等线"/>
              </a:rPr>
              <a:t>Average Building Year</a:t>
            </a:r>
            <a:r>
              <a:rPr lang="en-US" sz="1100" dirty="0">
                <a:latin typeface="D-DINExp"/>
                <a:ea typeface="等线"/>
              </a:rPr>
              <a:t>: Older buildings increase fuel poverty</a:t>
            </a:r>
            <a:endParaRPr lang="en-US" dirty="0">
              <a:latin typeface="等线" panose="02110004020202020204"/>
              <a:ea typeface="等线"/>
            </a:endParaRPr>
          </a:p>
          <a:p>
            <a:pPr marL="628650" lvl="1" indent="-171450">
              <a:buFont typeface="Calibri"/>
              <a:buChar char="-"/>
            </a:pPr>
            <a:r>
              <a:rPr lang="en-US" sz="1100" dirty="0">
                <a:latin typeface="D-DINExp"/>
                <a:ea typeface="等线"/>
              </a:rPr>
              <a:t>Concentrated in city center and peripheral areas.</a:t>
            </a:r>
            <a:endParaRPr lang="en-US" dirty="0">
              <a:ea typeface="等线"/>
            </a:endParaRPr>
          </a:p>
          <a:p>
            <a:pPr>
              <a:buFont typeface="Arial"/>
              <a:buChar char="•"/>
            </a:pPr>
            <a:r>
              <a:rPr lang="en-US" sz="1100" b="1" dirty="0">
                <a:latin typeface="D-DINExp"/>
                <a:ea typeface="等线"/>
              </a:rPr>
              <a:t>Mean Electricity Consumption</a:t>
            </a:r>
            <a:r>
              <a:rPr lang="en-US" sz="1100" dirty="0">
                <a:latin typeface="D-DINExp"/>
                <a:ea typeface="等线"/>
              </a:rPr>
              <a:t>: Higher consumption linked to fuel poverty.</a:t>
            </a:r>
            <a:endParaRPr lang="en-US" dirty="0">
              <a:latin typeface="等线" panose="02110004020202020204"/>
              <a:ea typeface="等线"/>
            </a:endParaRPr>
          </a:p>
          <a:p>
            <a:pPr lvl="1">
              <a:buFont typeface="Calibri"/>
              <a:buChar char="-"/>
            </a:pPr>
            <a:r>
              <a:rPr lang="en-US" sz="1100" dirty="0">
                <a:latin typeface="D-DINExp"/>
                <a:ea typeface="等线"/>
              </a:rPr>
              <a:t>   In large-home, high-utility regions (redder zones).</a:t>
            </a:r>
            <a:endParaRPr lang="en-US" dirty="0">
              <a:ea typeface="等线"/>
            </a:endParaRPr>
          </a:p>
          <a:p>
            <a:pPr>
              <a:buFont typeface="Arial"/>
              <a:buChar char="•"/>
            </a:pPr>
            <a:r>
              <a:rPr lang="en-US" sz="1100" b="1" dirty="0">
                <a:latin typeface="D-DINExp"/>
                <a:ea typeface="等线"/>
              </a:rPr>
              <a:t>Revised Energy Efficiency Rating</a:t>
            </a:r>
            <a:r>
              <a:rPr lang="en-US" sz="1100" dirty="0">
                <a:latin typeface="D-DINExp"/>
                <a:ea typeface="等线"/>
              </a:rPr>
              <a:t>: Better ratings reduce fuel poverty</a:t>
            </a:r>
            <a:endParaRPr lang="en-US" dirty="0">
              <a:latin typeface="等线" panose="02110004020202020204"/>
              <a:ea typeface="等线"/>
            </a:endParaRPr>
          </a:p>
          <a:p>
            <a:pPr lvl="1">
              <a:buFont typeface="Calibri"/>
              <a:buChar char="-"/>
            </a:pPr>
            <a:r>
              <a:rPr lang="en-US" sz="1100" dirty="0">
                <a:latin typeface="D-DINExp"/>
                <a:ea typeface="等线"/>
              </a:rPr>
              <a:t>   Low efficiency in eastern/northern areas linked to higher fuel poverty.</a:t>
            </a:r>
            <a:endParaRPr lang="en-US" dirty="0">
              <a:ea typeface="等线" panose="021100040202020202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142C40-87EE-E312-7249-24D75B0D7989}"/>
              </a:ext>
            </a:extLst>
          </p:cNvPr>
          <p:cNvSpPr txBox="1"/>
          <p:nvPr/>
        </p:nvSpPr>
        <p:spPr>
          <a:xfrm>
            <a:off x="9013068" y="111983"/>
            <a:ext cx="29539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00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Geographically Weighted Regression (GWR)</a:t>
            </a:r>
            <a:endParaRPr lang="zh-CN" altLang="en-US" sz="1000">
              <a:solidFill>
                <a:srgbClr val="0C0C0C"/>
              </a:solidFill>
              <a:latin typeface="Microsoft YaHei"/>
              <a:ea typeface="微软雅黑"/>
              <a:cs typeface="Times New Roman"/>
            </a:endParaRPr>
          </a:p>
        </p:txBody>
      </p:sp>
      <p:pic>
        <p:nvPicPr>
          <p:cNvPr id="26" name="图片 25" descr="文本&#10;&#10;AI 生成的内容可能不正确。">
            <a:extLst>
              <a:ext uri="{FF2B5EF4-FFF2-40B4-BE49-F238E27FC236}">
                <a16:creationId xmlns:a16="http://schemas.microsoft.com/office/drawing/2014/main" id="{11BCC632-A5FE-2810-4213-05200912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484" y="3288771"/>
            <a:ext cx="2460977" cy="9154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C63BB4-8FF9-A4B6-13DC-39580300326E}"/>
              </a:ext>
            </a:extLst>
          </p:cNvPr>
          <p:cNvSpPr txBox="1"/>
          <p:nvPr/>
        </p:nvSpPr>
        <p:spPr>
          <a:xfrm>
            <a:off x="5714547" y="477326"/>
            <a:ext cx="29539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00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Annual Household Income (￡）</a:t>
            </a:r>
            <a:endParaRPr lang="zh-CN" altLang="en-US" sz="1000">
              <a:solidFill>
                <a:srgbClr val="0C0C0C"/>
              </a:solidFill>
              <a:latin typeface="Microsoft YaHei"/>
              <a:ea typeface="微软雅黑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A4E133-4294-1DBB-FAA3-3EC3EBFE6FD5}"/>
              </a:ext>
            </a:extLst>
          </p:cNvPr>
          <p:cNvSpPr txBox="1"/>
          <p:nvPr/>
        </p:nvSpPr>
        <p:spPr>
          <a:xfrm>
            <a:off x="5745861" y="3013846"/>
            <a:ext cx="29539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00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Mean Electricity Consumption(￡）</a:t>
            </a:r>
            <a:endParaRPr lang="zh-CN" altLang="en-US" sz="1000">
              <a:solidFill>
                <a:srgbClr val="0C0C0C"/>
              </a:solidFill>
              <a:latin typeface="Microsoft YaHei"/>
              <a:ea typeface="微软雅黑"/>
              <a:cs typeface="Times New Roman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7E1772-C367-BC77-59E3-CB9FB8ECF53E}"/>
              </a:ext>
            </a:extLst>
          </p:cNvPr>
          <p:cNvSpPr txBox="1"/>
          <p:nvPr/>
        </p:nvSpPr>
        <p:spPr>
          <a:xfrm>
            <a:off x="8345011" y="3034723"/>
            <a:ext cx="29539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00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Average Building Year</a:t>
            </a:r>
            <a:endParaRPr lang="zh-CN" altLang="en-US" sz="1000">
              <a:solidFill>
                <a:srgbClr val="0C0C0C"/>
              </a:solidFill>
              <a:latin typeface="Microsoft YaHei"/>
              <a:ea typeface="微软雅黑"/>
              <a:cs typeface="Times New Roman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A8CF5E-7005-B534-24A9-C7E4784BF16D}"/>
              </a:ext>
            </a:extLst>
          </p:cNvPr>
          <p:cNvSpPr txBox="1"/>
          <p:nvPr/>
        </p:nvSpPr>
        <p:spPr>
          <a:xfrm>
            <a:off x="8710354" y="477325"/>
            <a:ext cx="29539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000">
                <a:solidFill>
                  <a:srgbClr val="0C0C0C"/>
                </a:solidFill>
                <a:latin typeface="Microsoft YaHei"/>
                <a:ea typeface="微软雅黑"/>
                <a:cs typeface="Times New Roman"/>
              </a:rPr>
              <a:t>Revised Energie Efficiency Rating</a:t>
            </a:r>
            <a:endParaRPr lang="zh-CN" altLang="en-US" sz="1000">
              <a:solidFill>
                <a:srgbClr val="0C0C0C"/>
              </a:solidFill>
              <a:latin typeface="Microsoft YaHei"/>
              <a:ea typeface="微软雅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9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g3383e54ade9_2_0"/>
          <p:cNvGraphicFramePr/>
          <p:nvPr>
            <p:extLst>
              <p:ext uri="{D42A27DB-BD31-4B8C-83A1-F6EECF244321}">
                <p14:modId xmlns:p14="http://schemas.microsoft.com/office/powerpoint/2010/main" val="3728241912"/>
              </p:ext>
            </p:extLst>
          </p:nvPr>
        </p:nvGraphicFramePr>
        <p:xfrm>
          <a:off x="362283" y="2533550"/>
          <a:ext cx="11391239" cy="3328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0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0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-DINExp"/>
                        </a:rPr>
                        <a:t>FACTORS</a:t>
                      </a:r>
                      <a:endParaRPr sz="1200" b="1" dirty="0">
                        <a:latin typeface="D-DINExp"/>
                      </a:endParaRPr>
                    </a:p>
                  </a:txBody>
                  <a:tcPr marL="121900" marR="121900" marT="121900" marB="1219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D-DINExp"/>
                        </a:rPr>
                        <a:t>POLICY</a:t>
                      </a:r>
                      <a:endParaRPr sz="1200" b="1">
                        <a:latin typeface="D-DINExp"/>
                      </a:endParaRPr>
                    </a:p>
                  </a:txBody>
                  <a:tcPr marL="121900" marR="121900" marT="121900" marB="1219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D-DINExp"/>
                        </a:rPr>
                        <a:t>PATTERN</a:t>
                      </a:r>
                      <a:endParaRPr sz="1200" b="1">
                        <a:latin typeface="D-DINExp"/>
                      </a:endParaRPr>
                    </a:p>
                  </a:txBody>
                  <a:tcPr marL="121900" marR="121900" marT="121900" marB="1219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D-DINExp"/>
                        </a:rPr>
                        <a:t>BOROUGHS</a:t>
                      </a:r>
                      <a:endParaRPr sz="1200" b="1">
                        <a:latin typeface="D-DINExp"/>
                      </a:endParaRPr>
                    </a:p>
                  </a:txBody>
                  <a:tcPr marL="121900" marR="121900" marT="121900" marB="121900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D-DINExp"/>
                        </a:rPr>
                        <a:t>rv</a:t>
                      </a:r>
                      <a:r>
                        <a:rPr lang="en-US" sz="1200" dirty="0">
                          <a:latin typeface="D-DINExp"/>
                        </a:rPr>
                        <a:t> EPC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-DINExp"/>
                        </a:rPr>
                        <a:t>-energy retrofit programs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</a:rPr>
                        <a:t>Eastern and Northern London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err="1">
                          <a:latin typeface="D-DINExp"/>
                        </a:rPr>
                        <a:t>TowerHamlet</a:t>
                      </a:r>
                      <a:r>
                        <a:rPr lang="en-US" sz="1200">
                          <a:latin typeface="D-DINExp"/>
                        </a:rPr>
                        <a:t>/Newham/Lambeth/Hackney</a:t>
                      </a:r>
                      <a:endParaRPr sz="120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4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D-DINExp"/>
                        </a:rPr>
                        <a:t>Electricity Consumption</a:t>
                      </a:r>
                      <a:endParaRPr sz="120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-DINExp"/>
                        </a:rPr>
                        <a:t>-income support measures</a:t>
                      </a:r>
                      <a:endParaRPr sz="1200" dirty="0">
                        <a:solidFill>
                          <a:schemeClr val="dk1"/>
                        </a:solidFill>
                        <a:latin typeface="D-DINExp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</a:rPr>
                        <a:t>-dynamic pricing mechanisms to reduce peak-hour costs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>
                          <a:latin typeface="D-DINExp"/>
                        </a:rPr>
                        <a:t>Haringey, Barnet</a:t>
                      </a:r>
                      <a:endParaRPr lang="en-US" altLang="zh-CN" sz="1200" err="1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</a:rPr>
                        <a:t>Haringey/Richmond/Upon Thames/</a:t>
                      </a:r>
                      <a:r>
                        <a:rPr lang="en-US" sz="1200" dirty="0" err="1">
                          <a:latin typeface="D-DINExp"/>
                        </a:rPr>
                        <a:t>Wandworth</a:t>
                      </a:r>
                      <a:r>
                        <a:rPr lang="en-US" sz="1200" dirty="0">
                          <a:latin typeface="D-DINExp"/>
                        </a:rPr>
                        <a:t>/Barnet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</a:rPr>
                        <a:t>Built Year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-DINExp"/>
                        </a:rPr>
                        <a:t>-targeted renovation subsidies</a:t>
                      </a:r>
                      <a:endParaRPr sz="1200" dirty="0">
                        <a:solidFill>
                          <a:schemeClr val="dk1"/>
                        </a:solidFill>
                        <a:latin typeface="D-DINExp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-DINExp"/>
                        </a:rPr>
                        <a:t>-public housing renewal initiatives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-DINExp"/>
                        </a:rPr>
                        <a:t>Eastern London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D-DINExp"/>
                        </a:rPr>
                        <a:t>TowerHamlet</a:t>
                      </a:r>
                      <a:r>
                        <a:rPr lang="en-US" sz="1200" dirty="0">
                          <a:latin typeface="D-DINExp"/>
                        </a:rPr>
                        <a:t>/Newham/Camden/Croydon/Hillingdon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D-DINExp"/>
                        </a:rPr>
                        <a:t>Income</a:t>
                      </a:r>
                      <a:endParaRPr sz="120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D-DINExp"/>
                        </a:rPr>
                        <a:t>-income support measures</a:t>
                      </a:r>
                      <a:endParaRPr sz="120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-DINExp"/>
                        </a:rPr>
                        <a:t>Eastern London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D-DINExp"/>
                        </a:rPr>
                        <a:t>Wesminster</a:t>
                      </a:r>
                      <a:r>
                        <a:rPr lang="en-US" sz="1200" dirty="0">
                          <a:latin typeface="D-DINExp"/>
                        </a:rPr>
                        <a:t>/Haringey/Wandsworth</a:t>
                      </a:r>
                      <a:endParaRPr sz="1200" dirty="0">
                        <a:latin typeface="D-DINExp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1" name="Google Shape;171;g3383e54ade9_2_0"/>
          <p:cNvSpPr/>
          <p:nvPr/>
        </p:nvSpPr>
        <p:spPr>
          <a:xfrm>
            <a:off x="364910" y="1052456"/>
            <a:ext cx="11391239" cy="13466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1" dirty="0">
                <a:solidFill>
                  <a:schemeClr val="dk1"/>
                </a:solidFill>
                <a:latin typeface="D-DINExp"/>
              </a:rPr>
              <a:t>Policies</a:t>
            </a:r>
            <a:r>
              <a:rPr lang="en-US" sz="1500" dirty="0">
                <a:solidFill>
                  <a:schemeClr val="dk1"/>
                </a:solidFill>
                <a:latin typeface="D-DINExp"/>
              </a:rPr>
              <a:t> should not adopt a one-size-fits-all approach but should instead be </a:t>
            </a:r>
            <a:r>
              <a:rPr lang="en-US" sz="1500" b="1" dirty="0">
                <a:solidFill>
                  <a:schemeClr val="dk1"/>
                </a:solidFill>
                <a:latin typeface="D-DINExp"/>
              </a:rPr>
              <a:t>tailored to the specific characteristics of each area</a:t>
            </a:r>
            <a:r>
              <a:rPr lang="en-US" sz="1500" dirty="0">
                <a:solidFill>
                  <a:schemeClr val="dk1"/>
                </a:solidFill>
                <a:latin typeface="D-DINExp"/>
              </a:rPr>
              <a:t>.</a:t>
            </a:r>
            <a:endParaRPr sz="1500" dirty="0">
              <a:solidFill>
                <a:schemeClr val="dk1"/>
              </a:solidFill>
              <a:latin typeface="D-DINExp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dirty="0">
                <a:solidFill>
                  <a:schemeClr val="dk1"/>
                </a:solidFill>
                <a:latin typeface="D-DINExp"/>
              </a:rPr>
              <a:t>For example, North London may require building quality improvement programs, while South London would benefit more from enhanced financial support for low-income households.</a:t>
            </a:r>
            <a:endParaRPr sz="1500" dirty="0">
              <a:solidFill>
                <a:schemeClr val="dk1"/>
              </a:solidFill>
              <a:latin typeface="D-DINExp"/>
            </a:endParaRPr>
          </a:p>
        </p:txBody>
      </p:sp>
      <p:sp>
        <p:nvSpPr>
          <p:cNvPr id="172" name="Google Shape;172;g3383e54ade9_2_0"/>
          <p:cNvSpPr txBox="1"/>
          <p:nvPr/>
        </p:nvSpPr>
        <p:spPr>
          <a:xfrm>
            <a:off x="362283" y="338926"/>
            <a:ext cx="9278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Policy Improvement &amp; Insights</a:t>
            </a:r>
            <a:endParaRPr sz="3600" dirty="0">
              <a:solidFill>
                <a:srgbClr val="0C0C0C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AB1EDB-3BD4-33F7-D2E5-C6EE9D723BEB}"/>
              </a:ext>
            </a:extLst>
          </p:cNvPr>
          <p:cNvGrpSpPr/>
          <p:nvPr/>
        </p:nvGrpSpPr>
        <p:grpSpPr>
          <a:xfrm>
            <a:off x="2432219" y="3061800"/>
            <a:ext cx="7544691" cy="3212530"/>
            <a:chOff x="2432218" y="3036400"/>
            <a:chExt cx="7544691" cy="3212530"/>
          </a:xfrm>
        </p:grpSpPr>
        <p:sp>
          <p:nvSpPr>
            <p:cNvPr id="164" name="Google Shape;164;g3383e54ade9_2_0"/>
            <p:cNvSpPr/>
            <p:nvPr/>
          </p:nvSpPr>
          <p:spPr>
            <a:xfrm>
              <a:off x="9208382" y="3036400"/>
              <a:ext cx="613200" cy="2772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/>
            </a:p>
          </p:txBody>
        </p:sp>
        <p:sp>
          <p:nvSpPr>
            <p:cNvPr id="165" name="Google Shape;165;g3383e54ade9_2_0"/>
            <p:cNvSpPr/>
            <p:nvPr/>
          </p:nvSpPr>
          <p:spPr>
            <a:xfrm>
              <a:off x="9451892" y="3313608"/>
              <a:ext cx="248100" cy="1055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pic>
          <p:nvPicPr>
            <p:cNvPr id="2" name="图片 1" descr="图形用户界面, 文本, 应用程序, 电子邮件&#10;&#10;AI 生成的内容可能不正确。">
              <a:extLst>
                <a:ext uri="{FF2B5EF4-FFF2-40B4-BE49-F238E27FC236}">
                  <a16:creationId xmlns:a16="http://schemas.microsoft.com/office/drawing/2014/main" id="{BEA90820-81A8-B938-FE48-4370058A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0258" y="4362626"/>
              <a:ext cx="4946651" cy="1886304"/>
            </a:xfrm>
            <a:prstGeom prst="rect">
              <a:avLst/>
            </a:prstGeom>
          </p:spPr>
        </p:pic>
        <p:sp>
          <p:nvSpPr>
            <p:cNvPr id="170" name="Google Shape;170;g3383e54ade9_2_0"/>
            <p:cNvSpPr/>
            <p:nvPr/>
          </p:nvSpPr>
          <p:spPr>
            <a:xfrm>
              <a:off x="5215126" y="4800822"/>
              <a:ext cx="1625310" cy="19727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</a:endParaRPr>
            </a:p>
          </p:txBody>
        </p:sp>
        <p:sp>
          <p:nvSpPr>
            <p:cNvPr id="169" name="Google Shape;169;g3383e54ade9_2_0"/>
            <p:cNvSpPr/>
            <p:nvPr/>
          </p:nvSpPr>
          <p:spPr>
            <a:xfrm>
              <a:off x="8650614" y="4649711"/>
              <a:ext cx="932400" cy="17640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effectLst>
                  <a:outerShdw blurRad="50800" dist="50800" dir="5400000" algn="ctr" rotWithShape="0">
                    <a:srgbClr val="000000">
                      <a:alpha val="12000"/>
                    </a:srgbClr>
                  </a:outerShdw>
                </a:effectLst>
              </a:endParaRPr>
            </a:p>
          </p:txBody>
        </p:sp>
        <p:sp>
          <p:nvSpPr>
            <p:cNvPr id="3" name="Google Shape;164;g3383e54ade9_2_0">
              <a:extLst>
                <a:ext uri="{FF2B5EF4-FFF2-40B4-BE49-F238E27FC236}">
                  <a16:creationId xmlns:a16="http://schemas.microsoft.com/office/drawing/2014/main" id="{EEA6972D-CC62-EF0A-D83A-C05C1829F629}"/>
                </a:ext>
              </a:extLst>
            </p:cNvPr>
            <p:cNvSpPr/>
            <p:nvPr/>
          </p:nvSpPr>
          <p:spPr>
            <a:xfrm>
              <a:off x="2432218" y="3046837"/>
              <a:ext cx="1803172" cy="287638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-69090"/>
            <a:ext cx="12192000" cy="69290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839839" y="614251"/>
            <a:ext cx="60627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</a:t>
            </a:r>
            <a:r>
              <a:rPr lang="en-US" altLang="zh-CN" sz="2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Future Development</a:t>
            </a:r>
            <a:endParaRPr sz="28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793334" y="1408139"/>
            <a:ext cx="6109296" cy="3915921"/>
          </a:xfrm>
          <a:prstGeom prst="roundRect">
            <a:avLst>
              <a:gd name="adj" fmla="val 16667"/>
            </a:avLst>
          </a:prstGeom>
          <a:noFill/>
          <a:ln w="34925" cap="flat" cmpd="sng">
            <a:solidFill>
              <a:srgbClr val="7F7F7F"/>
            </a:solidFill>
            <a:prstDash val="dot"/>
            <a:round/>
            <a:headEnd type="none" w="sm" len="sm"/>
            <a:tailEnd type="none" w="sm" len="sm"/>
          </a:ln>
          <a:effectLst>
            <a:outerShdw blurRad="12700" dist="38100" dir="27000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-US" sz="1400" b="1" i="0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Biases from data sources:</a:t>
            </a:r>
            <a:endParaRPr sz="1400" dirty="0">
              <a:latin typeface="D-DINExp"/>
            </a:endParaRPr>
          </a:p>
          <a:p>
            <a:pPr marL="857250" marR="0" lvl="1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lang="en-US" sz="1400" dirty="0">
                <a:solidFill>
                  <a:srgbClr val="FFFFFF"/>
                </a:solidFill>
                <a:latin typeface="D-DINExp"/>
              </a:rPr>
              <a:t>Lack of differentiation in electricity and gas data for heating purposes</a:t>
            </a:r>
            <a:endParaRPr sz="1400" dirty="0">
              <a:solidFill>
                <a:srgbClr val="FFFFFF"/>
              </a:solidFill>
              <a:latin typeface="D-DINExp"/>
            </a:endParaRPr>
          </a:p>
          <a:p>
            <a:pPr marL="857250" marR="0" lvl="1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US" sz="1400" dirty="0">
                <a:solidFill>
                  <a:srgbClr val="FFFFFF"/>
                </a:solidFill>
                <a:latin typeface="D-DINExp"/>
              </a:rPr>
              <a:t>Limited coverage of energy sources</a:t>
            </a:r>
            <a:endParaRPr sz="1400" dirty="0">
              <a:solidFill>
                <a:srgbClr val="FFFFFF"/>
              </a:solidFill>
              <a:latin typeface="D-DINExp"/>
            </a:endParaRPr>
          </a:p>
          <a:p>
            <a:pPr marL="857250" marR="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D-DINExp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-US" sz="1400" b="1" i="0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Variable Definition Limitations:</a:t>
            </a:r>
            <a:endParaRPr sz="1400" dirty="0">
              <a:latin typeface="D-DINExp"/>
            </a:endParaRPr>
          </a:p>
          <a:p>
            <a:pPr marL="6858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- </a:t>
            </a:r>
            <a:r>
              <a:rPr lang="en-US" sz="1400" dirty="0">
                <a:solidFill>
                  <a:srgbClr val="FFFFFF"/>
                </a:solidFill>
                <a:latin typeface="D-DINExp"/>
              </a:rPr>
              <a:t>Lack of quantitative data on building energy transmission infrastructure </a:t>
            </a:r>
            <a:endParaRPr sz="1400" b="0" i="0" u="none" strike="noStrike" cap="none" dirty="0">
              <a:solidFill>
                <a:srgbClr val="FFFFFF"/>
              </a:solidFill>
              <a:latin typeface="D-DINExp"/>
              <a:ea typeface="Arial"/>
              <a:cs typeface="Arial"/>
              <a:sym typeface="Arial"/>
            </a:endParaRPr>
          </a:p>
          <a:p>
            <a:pPr marL="6858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D-DINExp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-US" sz="1400" b="1" i="0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Temporal Limitations:</a:t>
            </a:r>
            <a:endParaRPr sz="1400" dirty="0">
              <a:latin typeface="D-DINExp"/>
            </a:endParaRPr>
          </a:p>
          <a:p>
            <a:pPr marL="857250" marR="0" lvl="1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-US" sz="1400" dirty="0">
                <a:solidFill>
                  <a:srgbClr val="FFFFFF"/>
                </a:solidFill>
                <a:latin typeface="D-DINExp"/>
              </a:rPr>
              <a:t>Data covers only a specific time period (2011-2017), limiting the generalizability of trend analysis (EPC &amp; Fuel Poverty Data Lag)</a:t>
            </a:r>
            <a:endParaRPr sz="1400" dirty="0">
              <a:solidFill>
                <a:srgbClr val="FFFFFF"/>
              </a:solidFill>
              <a:latin typeface="D-DINExp"/>
            </a:endParaRPr>
          </a:p>
          <a:p>
            <a:pPr marL="857250" marR="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D-DINExp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-US" sz="1400" b="1" i="0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Model Fit Limitations:</a:t>
            </a:r>
            <a:endParaRPr sz="1400" dirty="0">
              <a:latin typeface="D-DINExp"/>
            </a:endParaRPr>
          </a:p>
          <a:p>
            <a:pPr marL="6858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D-DINExp"/>
                <a:ea typeface="Arial"/>
                <a:cs typeface="Arial"/>
                <a:sym typeface="Arial"/>
              </a:rPr>
              <a:t>- </a:t>
            </a:r>
            <a:r>
              <a:rPr lang="en-US" sz="1400" dirty="0">
                <a:solidFill>
                  <a:srgbClr val="FFFFFF"/>
                </a:solidFill>
                <a:latin typeface="D-DINExp"/>
              </a:rPr>
              <a:t>Spatial scale accuracy issues</a:t>
            </a:r>
            <a:endParaRPr sz="1400" dirty="0">
              <a:solidFill>
                <a:srgbClr val="FFFFFF"/>
              </a:solidFill>
              <a:latin typeface="D-DINExp"/>
            </a:endParaRPr>
          </a:p>
          <a:p>
            <a:pPr marL="6858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FF"/>
                </a:solidFill>
                <a:latin typeface="D-DINExp"/>
              </a:rPr>
              <a:t>- Inconsistent GWR accuracy across regions</a:t>
            </a:r>
            <a:endParaRPr sz="1400" dirty="0">
              <a:solidFill>
                <a:srgbClr val="FFFFFF"/>
              </a:solidFill>
              <a:latin typeface="D-DINExp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291" y="1024194"/>
            <a:ext cx="3719870" cy="440812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BC90-52E5-DF3A-F42D-F88FBE7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B7DBBA42-ABC9-A8C7-44FE-918AE99EC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24FFDF-E297-DEDA-7318-F00BA186CAF1}"/>
              </a:ext>
            </a:extLst>
          </p:cNvPr>
          <p:cNvSpPr/>
          <p:nvPr/>
        </p:nvSpPr>
        <p:spPr>
          <a:xfrm>
            <a:off x="5710814" y="3120400"/>
            <a:ext cx="1459852" cy="1429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36D387-328F-20B5-699B-8EF69025E4FD}"/>
              </a:ext>
            </a:extLst>
          </p:cNvPr>
          <p:cNvSpPr txBox="1">
            <a:spLocks/>
          </p:cNvSpPr>
          <p:nvPr/>
        </p:nvSpPr>
        <p:spPr>
          <a:xfrm>
            <a:off x="831161" y="2658801"/>
            <a:ext cx="5254721" cy="7275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Times New Roman"/>
                <a:ea typeface="Lato"/>
                <a:cs typeface="Times New Roman"/>
              </a:rPr>
              <a:t>References</a:t>
            </a:r>
            <a:endParaRPr 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DF80A3-DC8B-0E8B-76B8-ADF7D948487F}"/>
              </a:ext>
            </a:extLst>
          </p:cNvPr>
          <p:cNvCxnSpPr/>
          <p:nvPr/>
        </p:nvCxnSpPr>
        <p:spPr>
          <a:xfrm>
            <a:off x="888539" y="3778859"/>
            <a:ext cx="1906176" cy="0"/>
          </a:xfrm>
          <a:prstGeom prst="line">
            <a:avLst/>
          </a:prstGeom>
          <a:ln w="1270">
            <a:solidFill>
              <a:srgbClr val="BAC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563520-3950-FE43-6549-E25EBB0CB642}"/>
              </a:ext>
            </a:extLst>
          </p:cNvPr>
          <p:cNvSpPr txBox="1"/>
          <p:nvPr/>
        </p:nvSpPr>
        <p:spPr>
          <a:xfrm>
            <a:off x="869645" y="3873182"/>
            <a:ext cx="1044951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Li, X., Hou, S., Patterson, J., 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Perisoglou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, E., 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Ionas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, M., Jenkins, H., Jones, P., Lannon, S., &amp; Coma 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Bassas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, E. (2019). Modelling and developing a 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neighbourhood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 low carbon system for five dwellings in the UK.</a:t>
            </a:r>
            <a:endParaRPr lang="zh-CN" dirty="0">
              <a:solidFill>
                <a:schemeClr val="bg1"/>
              </a:solidFill>
              <a:latin typeface="D-DINExp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Simcock, N., Walker, G., &amp; Day, R. (2016). Fuel poverty in the UK: Beyond heating. </a:t>
            </a:r>
            <a:r>
              <a:rPr lang="en-US" sz="1100" i="1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People, Place and Policy, 10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(1), 25-41.</a:t>
            </a:r>
          </a:p>
          <a:p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Walker, R., McKenzie, P., Liddell, C., &amp; Morris, C. (2014). Estimating fuel poverty at household level: An integrated approach. </a:t>
            </a:r>
            <a:r>
              <a:rPr lang="en-US" sz="1100" i="1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Energy and Buildings, 80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, 469-479.</a:t>
            </a:r>
            <a:endParaRPr lang="en-US" dirty="0">
              <a:solidFill>
                <a:schemeClr val="bg1"/>
              </a:solidFill>
              <a:latin typeface="D-DINExp"/>
              <a:ea typeface="+mn-lt"/>
              <a:cs typeface="+mn-lt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Poortinga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, W. (2019). Health and social outcomes of housing policies to alleviate fuel poverty. In </a:t>
            </a:r>
            <a:r>
              <a:rPr lang="en-US" sz="1100" i="1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Urban Fuel Poverty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+mn-lt"/>
                <a:cs typeface="+mn-lt"/>
              </a:rPr>
              <a:t> (pp. 239-258). Academic Press.</a:t>
            </a:r>
            <a:endParaRPr lang="en-US" dirty="0">
              <a:solidFill>
                <a:schemeClr val="bg1"/>
              </a:solidFill>
              <a:latin typeface="D-DINExp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D-DINExp"/>
                <a:ea typeface="等线"/>
                <a:cs typeface="Times New Roman"/>
              </a:rPr>
              <a:t>Fuel poverty statistics. (2024, February 15). Retrieved from GOV.UK website: </a:t>
            </a:r>
            <a:r>
              <a:rPr lang="en-US" sz="1200" dirty="0">
                <a:solidFill>
                  <a:schemeClr val="bg1"/>
                </a:solidFill>
                <a:latin typeface="D-DINExp"/>
                <a:ea typeface="等线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https://www.gov.uk/government/collections/fuel-poverty-statistics#2023-statistics</a:t>
            </a:r>
            <a:endParaRPr lang="en-US" sz="1200" dirty="0">
              <a:solidFill>
                <a:schemeClr val="bg1"/>
              </a:solidFill>
              <a:latin typeface="D-DINExp"/>
              <a:ea typeface="等线"/>
            </a:endParaRPr>
          </a:p>
          <a:p>
            <a:r>
              <a:rPr lang="en-US" sz="1100" dirty="0">
                <a:solidFill>
                  <a:schemeClr val="bg1"/>
                </a:solidFill>
                <a:latin typeface="D-DINExp"/>
                <a:ea typeface="等线"/>
                <a:cs typeface="Times New Roman"/>
              </a:rPr>
              <a:t>Funding for community projects. Retrieved from Newham London 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等线"/>
                <a:cs typeface="Times New Roman"/>
              </a:rPr>
              <a:t>website：</a:t>
            </a:r>
            <a:r>
              <a:rPr lang="en-US" sz="1100" dirty="0" err="1">
                <a:solidFill>
                  <a:schemeClr val="bg1"/>
                </a:solidFill>
                <a:latin typeface="D-DINExp"/>
                <a:ea typeface="等线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D-DINExp"/>
                <a:ea typeface="等线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://www.gov.uk/government/collections/find-energy-grants-for-you-home-help-to-heat</a:t>
            </a:r>
            <a:endParaRPr lang="en-US" sz="1100" dirty="0">
              <a:solidFill>
                <a:schemeClr val="bg1"/>
              </a:solidFill>
              <a:latin typeface="D-DINExp"/>
              <a:ea typeface="等线"/>
              <a:cs typeface="Times New Roman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sz="1200" dirty="0">
              <a:solidFill>
                <a:schemeClr val="bg1"/>
              </a:solidFill>
              <a:latin typeface="D-DINExp"/>
              <a:ea typeface="等线"/>
              <a:cs typeface="Times New Roman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sz="1100" dirty="0">
              <a:solidFill>
                <a:schemeClr val="bg1"/>
              </a:solidFill>
              <a:latin typeface="D-DINExp"/>
              <a:ea typeface="+mn-lt"/>
              <a:cs typeface="+mn-lt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sz="1100" dirty="0">
              <a:solidFill>
                <a:schemeClr val="bg1"/>
              </a:solidFill>
              <a:latin typeface="D-DINExp"/>
              <a:ea typeface="+mn-lt"/>
              <a:cs typeface="+mn-lt"/>
            </a:endParaRPr>
          </a:p>
        </p:txBody>
      </p:sp>
      <p:pic>
        <p:nvPicPr>
          <p:cNvPr id="6" name="图片 5" descr="CUSP LOGO - HIGH RES">
            <a:extLst>
              <a:ext uri="{FF2B5EF4-FFF2-40B4-BE49-F238E27FC236}">
                <a16:creationId xmlns:a16="http://schemas.microsoft.com/office/drawing/2014/main" id="{3D0BD29E-B1FF-B39F-5FBE-7715A05D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22" y="1564993"/>
            <a:ext cx="690143" cy="6997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4A552C-B53E-5770-E986-679E47E9CFE0}"/>
              </a:ext>
            </a:extLst>
          </p:cNvPr>
          <p:cNvSpPr txBox="1"/>
          <p:nvPr/>
        </p:nvSpPr>
        <p:spPr>
          <a:xfrm>
            <a:off x="1702378" y="1594130"/>
            <a:ext cx="226450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pc="300">
                <a:solidFill>
                  <a:schemeClr val="bg1"/>
                </a:solidFill>
                <a:ea typeface="等线"/>
                <a:cs typeface="Times New Roman"/>
              </a:rPr>
              <a:t>Thanks for your Listening!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4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C6C4242560D3429E637B8AD6514237" ma:contentTypeVersion="5" ma:contentTypeDescription="Create a new document." ma:contentTypeScope="" ma:versionID="afea0778cdaefc5aed6f815f55444e39">
  <xsd:schema xmlns:xsd="http://www.w3.org/2001/XMLSchema" xmlns:xs="http://www.w3.org/2001/XMLSchema" xmlns:p="http://schemas.microsoft.com/office/2006/metadata/properties" xmlns:ns3="9c8f1945-a8a5-4021-a8b4-ca7dac84f684" targetNamespace="http://schemas.microsoft.com/office/2006/metadata/properties" ma:root="true" ma:fieldsID="763853c1dc7e516d67f86ecee043db8d" ns3:_="">
    <xsd:import namespace="9c8f1945-a8a5-4021-a8b4-ca7dac84f68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f1945-a8a5-4021-a8b4-ca7dac84f68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3B1D13-7BDE-45D5-9334-21163E91F6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1A793D-83BA-4C1F-84CB-3EA8AF7C1D42}">
  <ds:schemaRefs>
    <ds:schemaRef ds:uri="9c8f1945-a8a5-4021-a8b4-ca7dac84f6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B474960-B188-4432-8B54-DC8CD1697B54}">
  <ds:schemaRefs>
    <ds:schemaRef ds:uri="9c8f1945-a8a5-4021-a8b4-ca7dac84f6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宽屏</PresentationFormat>
  <Paragraphs>142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D-DINExp</vt:lpstr>
      <vt:lpstr>KaTeX_Main</vt:lpstr>
      <vt:lpstr>KaTeX_Math</vt:lpstr>
      <vt:lpstr>等线</vt:lpstr>
      <vt:lpstr>等线 Light</vt:lpstr>
      <vt:lpstr>Microsoft Yahei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云倩 姚</dc:creator>
  <cp:lastModifiedBy>Li, Yixing</cp:lastModifiedBy>
  <cp:revision>353</cp:revision>
  <dcterms:created xsi:type="dcterms:W3CDTF">2025-02-19T13:03:22Z</dcterms:created>
  <dcterms:modified xsi:type="dcterms:W3CDTF">2025-02-22T13:29:11Z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0x0101003FC6C4242560D3429E637B8AD6514237</vt:lpwstr>
  </property>
</Properties>
</file>